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2"/>
  </p:notesMasterIdLst>
  <p:handoutMasterIdLst>
    <p:handoutMasterId r:id="rId33"/>
  </p:handoutMasterIdLst>
  <p:sldIdLst>
    <p:sldId id="256" r:id="rId6"/>
    <p:sldId id="276" r:id="rId7"/>
    <p:sldId id="277" r:id="rId8"/>
    <p:sldId id="257" r:id="rId9"/>
    <p:sldId id="259" r:id="rId10"/>
    <p:sldId id="261" r:id="rId11"/>
    <p:sldId id="263" r:id="rId12"/>
    <p:sldId id="265" r:id="rId13"/>
    <p:sldId id="267" r:id="rId14"/>
    <p:sldId id="288" r:id="rId15"/>
    <p:sldId id="289" r:id="rId16"/>
    <p:sldId id="290" r:id="rId17"/>
    <p:sldId id="291" r:id="rId18"/>
    <p:sldId id="286" r:id="rId19"/>
    <p:sldId id="279" r:id="rId20"/>
    <p:sldId id="280" r:id="rId21"/>
    <p:sldId id="281" r:id="rId22"/>
    <p:sldId id="271" r:id="rId23"/>
    <p:sldId id="270" r:id="rId24"/>
    <p:sldId id="272" r:id="rId25"/>
    <p:sldId id="273" r:id="rId26"/>
    <p:sldId id="274" r:id="rId27"/>
    <p:sldId id="275" r:id="rId28"/>
    <p:sldId id="283" r:id="rId29"/>
    <p:sldId id="28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4660"/>
  </p:normalViewPr>
  <p:slideViewPr>
    <p:cSldViewPr>
      <p:cViewPr varScale="1">
        <p:scale>
          <a:sx n="69" d="100"/>
          <a:sy n="69" d="100"/>
        </p:scale>
        <p:origin x="-7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8CF3AC-1EBC-4305-9E32-B409D3BB8DF1}" type="datetimeFigureOut">
              <a:rPr lang="en-US" smtClean="0"/>
              <a:t>8/27/2013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9EE12-9D98-4125-8D3C-6AF130F8D782}" type="slidenum">
              <a:rPr lang="en-US" smtClean="0"/>
              <a:t>‹#›</a:t>
            </a:fld>
            <a:endParaRPr lang="en-US"/>
          </a:p>
        </p:txBody>
      </p:sp>
    </p:spTree>
    <p:extLst>
      <p:ext uri="{BB962C8B-B14F-4D97-AF65-F5344CB8AC3E}">
        <p14:creationId xmlns:p14="http://schemas.microsoft.com/office/powerpoint/2010/main" val="3587247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7816D-F1CB-41D1-B769-82C25AEFC16A}" type="datetimeFigureOut">
              <a:rPr lang="en-US" smtClean="0"/>
              <a:t>8/27/2013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BB996-03BA-4451-A6D6-0459E815E9DD}" type="slidenum">
              <a:rPr lang="en-US" smtClean="0"/>
              <a:t>‹#›</a:t>
            </a:fld>
            <a:endParaRPr lang="en-US"/>
          </a:p>
        </p:txBody>
      </p:sp>
    </p:spTree>
    <p:extLst>
      <p:ext uri="{BB962C8B-B14F-4D97-AF65-F5344CB8AC3E}">
        <p14:creationId xmlns:p14="http://schemas.microsoft.com/office/powerpoint/2010/main" val="329158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BB996-03BA-4451-A6D6-0459E815E9DD}" type="slidenum">
              <a:rPr lang="en-US" smtClean="0"/>
              <a:t>1</a:t>
            </a:fld>
            <a:endParaRPr lang="en-US"/>
          </a:p>
        </p:txBody>
      </p:sp>
    </p:spTree>
    <p:extLst>
      <p:ext uri="{BB962C8B-B14F-4D97-AF65-F5344CB8AC3E}">
        <p14:creationId xmlns:p14="http://schemas.microsoft.com/office/powerpoint/2010/main" val="233259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65" charset="-128"/>
              </a:rPr>
              <a:t>P. 4 have them complete this in teams of 2 -3  and come up with statements that are opinion not factual</a:t>
            </a:r>
            <a:r>
              <a:rPr lang="en-US" baseline="0" dirty="0" smtClean="0">
                <a:ea typeface="ＭＳ Ｐゴシック" pitchFamily="-65" charset="-128"/>
              </a:rPr>
              <a:t> evidence and vice-versa.</a:t>
            </a:r>
            <a:endParaRPr lang="en-US" dirty="0" smtClean="0">
              <a:ea typeface="ＭＳ Ｐゴシック" pitchFamily="-65" charset="-128"/>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97E31067-56BF-4E2F-86A2-F005959D095A}" type="slidenum">
              <a:rPr lang="en-US"/>
              <a:pPr/>
              <a:t>14</a:t>
            </a:fld>
            <a:endParaRPr lang="en-US"/>
          </a:p>
        </p:txBody>
      </p:sp>
      <p:sp>
        <p:nvSpPr>
          <p:cNvPr id="100357" name="Header Placeholder 4"/>
          <p:cNvSpPr>
            <a:spLocks noGrp="1"/>
          </p:cNvSpPr>
          <p:nvPr>
            <p:ph type="hdr" sz="quarter"/>
          </p:nvPr>
        </p:nvSpPr>
        <p:spPr bwMode="auto">
          <a:noFill/>
          <a:ln>
            <a:miter lim="800000"/>
            <a:headEnd/>
            <a:tailEnd/>
          </a:ln>
        </p:spPr>
        <p:txBody>
          <a:bodyPr/>
          <a:lstStyle/>
          <a:p>
            <a:r>
              <a:rPr lang="en-US"/>
              <a:t>The Framework for Teaching -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worksheet titled Evidence or Opinion</a:t>
            </a:r>
            <a:r>
              <a:rPr lang="en-US" baseline="0" dirty="0" smtClean="0"/>
              <a:t> Activity</a:t>
            </a:r>
            <a:endParaRPr lang="en-US" dirty="0"/>
          </a:p>
        </p:txBody>
      </p:sp>
      <p:sp>
        <p:nvSpPr>
          <p:cNvPr id="4" name="Slide Number Placeholder 3"/>
          <p:cNvSpPr>
            <a:spLocks noGrp="1"/>
          </p:cNvSpPr>
          <p:nvPr>
            <p:ph type="sldNum" sz="quarter" idx="10"/>
          </p:nvPr>
        </p:nvSpPr>
        <p:spPr/>
        <p:txBody>
          <a:bodyPr/>
          <a:lstStyle/>
          <a:p>
            <a:fld id="{62510E4A-A544-493F-92BE-4A2130CCFCA2}"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dirty="0" smtClean="0"/>
              <a:t>As participants</a:t>
            </a:r>
            <a:r>
              <a:rPr lang="en-US" baseline="0" dirty="0" smtClean="0"/>
              <a:t> are working on this, please remind them that they are thinking about whether or not they are reading these statements in a written report.   They are not trying to decide whether or not the statements that are written are true, but whether or not they represent evidence or opinion statements. </a:t>
            </a:r>
            <a:endParaRPr lang="en-US" dirty="0" smtClean="0"/>
          </a:p>
        </p:txBody>
      </p:sp>
      <p:sp>
        <p:nvSpPr>
          <p:cNvPr id="73732" name="Slide Number Placeholder 3"/>
          <p:cNvSpPr>
            <a:spLocks noGrp="1"/>
          </p:cNvSpPr>
          <p:nvPr>
            <p:ph type="sldNum" sz="quarter" idx="5"/>
          </p:nvPr>
        </p:nvSpPr>
        <p:spPr>
          <a:noFill/>
        </p:spPr>
        <p:txBody>
          <a:bodyPr/>
          <a:lstStyle/>
          <a:p>
            <a:fld id="{27360DB2-4830-47B2-9F9B-F2FC8DEDA3BF}" type="slidenum">
              <a:rPr lang="en-US"/>
              <a:pPr/>
              <a:t>16</a:t>
            </a:fld>
            <a:endParaRPr lang="en-US"/>
          </a:p>
        </p:txBody>
      </p:sp>
      <p:sp>
        <p:nvSpPr>
          <p:cNvPr id="73733" name="Header Placeholder 4"/>
          <p:cNvSpPr>
            <a:spLocks noGrp="1"/>
          </p:cNvSpPr>
          <p:nvPr>
            <p:ph type="hdr" sz="quarter"/>
          </p:nvPr>
        </p:nvSpPr>
        <p:spPr>
          <a:noFill/>
        </p:spPr>
        <p:txBody>
          <a:bodyPr/>
          <a:lstStyle/>
          <a:p>
            <a:r>
              <a:rPr lang="en-US"/>
              <a:t>The Framework for Teaching -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dirty="0" smtClean="0"/>
              <a:t>As you review</a:t>
            </a:r>
            <a:r>
              <a:rPr lang="en-US" baseline="0" dirty="0" smtClean="0"/>
              <a:t> the answers, engage in discussions about why any one statement is evidence or opinion.  For example, the statement the students were engaged during the lesson is opinion because it is a judgment.  The judgment may be correct but we do not have the evidence that led the evaluator to make that judgment.  If they said, in the classroom of 28 students, 3 students had their books opened to the correct page, 14 students were reading magazines, 5 students were talking to each other and 6 students were sleeping – that is evidence that leads to the judgment that students were not engaged.</a:t>
            </a:r>
            <a:endParaRPr lang="en-US" dirty="0" smtClean="0"/>
          </a:p>
        </p:txBody>
      </p:sp>
      <p:sp>
        <p:nvSpPr>
          <p:cNvPr id="73732" name="Slide Number Placeholder 3"/>
          <p:cNvSpPr>
            <a:spLocks noGrp="1"/>
          </p:cNvSpPr>
          <p:nvPr>
            <p:ph type="sldNum" sz="quarter" idx="5"/>
          </p:nvPr>
        </p:nvSpPr>
        <p:spPr>
          <a:noFill/>
        </p:spPr>
        <p:txBody>
          <a:bodyPr/>
          <a:lstStyle/>
          <a:p>
            <a:fld id="{27360DB2-4830-47B2-9F9B-F2FC8DEDA3BF}" type="slidenum">
              <a:rPr lang="en-US"/>
              <a:pPr/>
              <a:t>17</a:t>
            </a:fld>
            <a:endParaRPr lang="en-US"/>
          </a:p>
        </p:txBody>
      </p:sp>
      <p:sp>
        <p:nvSpPr>
          <p:cNvPr id="73733" name="Header Placeholder 4"/>
          <p:cNvSpPr>
            <a:spLocks noGrp="1"/>
          </p:cNvSpPr>
          <p:nvPr>
            <p:ph type="hdr" sz="quarter"/>
          </p:nvPr>
        </p:nvSpPr>
        <p:spPr>
          <a:noFill/>
        </p:spPr>
        <p:txBody>
          <a:bodyPr/>
          <a:lstStyle/>
          <a:p>
            <a:r>
              <a:rPr lang="en-US"/>
              <a:t>The Framework for Teaching -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r>
              <a:rPr lang="en-US" baseline="0" dirty="0" smtClean="0"/>
              <a:t> might be held here to determine the value of contract language around evidence—it might lock an administrator into something, but it might lock our members in as well.  Both points have to be considered.</a:t>
            </a:r>
            <a:endParaRPr lang="en-US" dirty="0"/>
          </a:p>
        </p:txBody>
      </p:sp>
      <p:sp>
        <p:nvSpPr>
          <p:cNvPr id="4" name="Slide Number Placeholder 3"/>
          <p:cNvSpPr>
            <a:spLocks noGrp="1"/>
          </p:cNvSpPr>
          <p:nvPr>
            <p:ph type="sldNum" sz="quarter" idx="10"/>
          </p:nvPr>
        </p:nvSpPr>
        <p:spPr/>
        <p:txBody>
          <a:bodyPr/>
          <a:lstStyle/>
          <a:p>
            <a:fld id="{346BB996-03BA-4451-A6D6-0459E815E9DD}" type="slidenum">
              <a:rPr lang="en-US" smtClean="0"/>
              <a:t>20</a:t>
            </a:fld>
            <a:endParaRPr lang="en-US"/>
          </a:p>
        </p:txBody>
      </p:sp>
    </p:spTree>
    <p:extLst>
      <p:ext uri="{BB962C8B-B14F-4D97-AF65-F5344CB8AC3E}">
        <p14:creationId xmlns:p14="http://schemas.microsoft.com/office/powerpoint/2010/main" val="426776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have people work on coming up with scenarios in</a:t>
            </a:r>
            <a:r>
              <a:rPr lang="en-US" baseline="0" dirty="0" smtClean="0"/>
              <a:t> which the evidence is subject or objective. People can also work on how such language might be referenced in a contract—again not tying the hands of the Association while trying to make the district accountable for its own </a:t>
            </a:r>
            <a:r>
              <a:rPr lang="en-US" baseline="0" smtClean="0"/>
              <a:t>evaluation processes.</a:t>
            </a:r>
            <a:endParaRPr lang="en-US"/>
          </a:p>
        </p:txBody>
      </p:sp>
      <p:sp>
        <p:nvSpPr>
          <p:cNvPr id="4" name="Slide Number Placeholder 3"/>
          <p:cNvSpPr>
            <a:spLocks noGrp="1"/>
          </p:cNvSpPr>
          <p:nvPr>
            <p:ph type="sldNum" sz="quarter" idx="10"/>
          </p:nvPr>
        </p:nvSpPr>
        <p:spPr/>
        <p:txBody>
          <a:bodyPr/>
          <a:lstStyle/>
          <a:p>
            <a:fld id="{346BB996-03BA-4451-A6D6-0459E815E9DD}" type="slidenum">
              <a:rPr lang="en-US" smtClean="0"/>
              <a:t>23</a:t>
            </a:fld>
            <a:endParaRPr lang="en-US"/>
          </a:p>
        </p:txBody>
      </p:sp>
    </p:spTree>
    <p:extLst>
      <p:ext uri="{BB962C8B-B14F-4D97-AF65-F5344CB8AC3E}">
        <p14:creationId xmlns:p14="http://schemas.microsoft.com/office/powerpoint/2010/main" val="141987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510E4A-A544-493F-92BE-4A2130CCFCA2}" type="slidenum">
              <a:rPr lang="en-US" smtClean="0"/>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smtClean="0"/>
          </a:p>
          <a:p>
            <a:r>
              <a:rPr lang="en-US" dirty="0" smtClean="0"/>
              <a:t>Decide</a:t>
            </a:r>
            <a:r>
              <a:rPr lang="en-US" baseline="0" dirty="0" smtClean="0"/>
              <a:t> whether or not to do this activity based on the Danielson Framework or the Illinois Professional Teaching Standards adopted by the state. </a:t>
            </a:r>
            <a:r>
              <a:rPr lang="en-US" dirty="0" smtClean="0"/>
              <a:t>Distribute sheet</a:t>
            </a:r>
            <a:r>
              <a:rPr lang="en-US" baseline="0" dirty="0" smtClean="0"/>
              <a:t> titled Danielson Framework placemat or Illinois Professional Teaching Standards that may not be observed during an observation.  Ask the participants to write on chart paper the name of the standard or component they are working on and record all ideas on that paper.  Examples:  Teaching Diverse Students goes on the chart paper.  Examples of Evidence: lesson plans, notes to parents.  Content Area and Pedagogy (on chart)  Examples of Evidence: lesson plans, unit plans etc.  Have participants share their ideas with entire group or post charts on wall and have participants do a gallery walk to get ideas from other groups.</a:t>
            </a:r>
            <a:endParaRPr lang="en-US" dirty="0"/>
          </a:p>
        </p:txBody>
      </p:sp>
      <p:sp>
        <p:nvSpPr>
          <p:cNvPr id="4" name="Slide Number Placeholder 3"/>
          <p:cNvSpPr>
            <a:spLocks noGrp="1"/>
          </p:cNvSpPr>
          <p:nvPr>
            <p:ph type="sldNum" sz="quarter" idx="10"/>
          </p:nvPr>
        </p:nvSpPr>
        <p:spPr/>
        <p:txBody>
          <a:bodyPr/>
          <a:lstStyle/>
          <a:p>
            <a:fld id="{62510E4A-A544-493F-92BE-4A2130CCFCA2}" type="slidenum">
              <a:rPr lang="en-US" smtClean="0"/>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65" charset="-128"/>
              </a:rPr>
              <a:t>Just</a:t>
            </a:r>
            <a:r>
              <a:rPr lang="en-US" baseline="0" dirty="0" smtClean="0">
                <a:ea typeface="ＭＳ Ｐゴシック" pitchFamily="-65" charset="-128"/>
              </a:rPr>
              <a:t> a reminder as they work on the activity—you might leave this up on the screen while they do </a:t>
            </a:r>
            <a:r>
              <a:rPr lang="en-US" baseline="0" smtClean="0">
                <a:ea typeface="ＭＳ Ｐゴシック" pitchFamily="-65" charset="-128"/>
              </a:rPr>
              <a:t>the activity.</a:t>
            </a:r>
            <a:endParaRPr lang="en-US" dirty="0" smtClean="0">
              <a:ea typeface="ＭＳ Ｐゴシック" pitchFamily="-65" charset="-128"/>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97E31067-56BF-4E2F-86A2-F005959D095A}" type="slidenum">
              <a:rPr lang="en-US"/>
              <a:pPr/>
              <a:t>26</a:t>
            </a:fld>
            <a:endParaRPr lang="en-US"/>
          </a:p>
        </p:txBody>
      </p:sp>
      <p:sp>
        <p:nvSpPr>
          <p:cNvPr id="100357" name="Header Placeholder 4"/>
          <p:cNvSpPr>
            <a:spLocks noGrp="1"/>
          </p:cNvSpPr>
          <p:nvPr>
            <p:ph type="hdr" sz="quarter"/>
          </p:nvPr>
        </p:nvSpPr>
        <p:spPr bwMode="auto">
          <a:noFill/>
          <a:ln>
            <a:miter lim="800000"/>
            <a:headEnd/>
            <a:tailEnd/>
          </a:ln>
        </p:spPr>
        <p:txBody>
          <a:bodyPr/>
          <a:lstStyle/>
          <a:p>
            <a:r>
              <a:rPr lang="en-US"/>
              <a:t>The Framework for Teaching -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 is the most important one</a:t>
            </a:r>
            <a:r>
              <a:rPr lang="en-US" baseline="0" dirty="0" smtClean="0"/>
              <a:t> here—these are things which are considered fact based evidence and members should be able to quickly identify which items or ideas are objective and which are subjective.  Ten students were doing a word search is factual.  Some students were doodling on paper instead of paying attention is subjective.</a:t>
            </a:r>
            <a:endParaRPr lang="en-US" dirty="0"/>
          </a:p>
        </p:txBody>
      </p:sp>
      <p:sp>
        <p:nvSpPr>
          <p:cNvPr id="4" name="Slide Number Placeholder 3"/>
          <p:cNvSpPr>
            <a:spLocks noGrp="1"/>
          </p:cNvSpPr>
          <p:nvPr>
            <p:ph type="sldNum" sz="quarter" idx="10"/>
          </p:nvPr>
        </p:nvSpPr>
        <p:spPr/>
        <p:txBody>
          <a:bodyPr/>
          <a:lstStyle/>
          <a:p>
            <a:fld id="{346BB996-03BA-4451-A6D6-0459E815E9DD}" type="slidenum">
              <a:rPr lang="en-US" smtClean="0"/>
              <a:t>3</a:t>
            </a:fld>
            <a:endParaRPr lang="en-US"/>
          </a:p>
        </p:txBody>
      </p:sp>
    </p:spTree>
    <p:extLst>
      <p:ext uri="{BB962C8B-B14F-4D97-AF65-F5344CB8AC3E}">
        <p14:creationId xmlns:p14="http://schemas.microsoft.com/office/powerpoint/2010/main" val="419830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r>
              <a:rPr lang="en-US" dirty="0" smtClean="0">
                <a:ea typeface="ＭＳ Ｐゴシック" pitchFamily="-65" charset="-128"/>
              </a:rPr>
              <a:t>What FFT (Framework</a:t>
            </a:r>
            <a:r>
              <a:rPr lang="en-US" baseline="0" dirty="0" smtClean="0">
                <a:ea typeface="ＭＳ Ｐゴシック" pitchFamily="-65" charset="-128"/>
              </a:rPr>
              <a:t> for Teaching)</a:t>
            </a:r>
            <a:r>
              <a:rPr lang="en-US" dirty="0" smtClean="0">
                <a:ea typeface="ＭＳ Ｐゴシック" pitchFamily="-65" charset="-128"/>
              </a:rPr>
              <a:t> is and is NOT</a:t>
            </a:r>
          </a:p>
        </p:txBody>
      </p:sp>
      <p:sp>
        <p:nvSpPr>
          <p:cNvPr id="92164" name="Slide Number Placeholder 3"/>
          <p:cNvSpPr>
            <a:spLocks noGrp="1"/>
          </p:cNvSpPr>
          <p:nvPr>
            <p:ph type="sldNum" sz="quarter" idx="5"/>
          </p:nvPr>
        </p:nvSpPr>
        <p:spPr bwMode="auto">
          <a:noFill/>
          <a:ln>
            <a:miter lim="800000"/>
            <a:headEnd/>
            <a:tailEnd/>
          </a:ln>
        </p:spPr>
        <p:txBody>
          <a:bodyPr/>
          <a:lstStyle/>
          <a:p>
            <a:fld id="{5A9D052F-543E-4FE7-8511-71E0DA5E24EF}"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r>
              <a:rPr lang="en-US" smtClean="0">
                <a:ea typeface="ＭＳ Ｐゴシック" pitchFamily="-65" charset="-128"/>
              </a:rPr>
              <a:t>Ways that peers, coaches/mentors/ and evaluators can collect evidence around teaching framework</a:t>
            </a:r>
          </a:p>
        </p:txBody>
      </p:sp>
      <p:sp>
        <p:nvSpPr>
          <p:cNvPr id="93188" name="Slide Number Placeholder 3"/>
          <p:cNvSpPr>
            <a:spLocks noGrp="1"/>
          </p:cNvSpPr>
          <p:nvPr>
            <p:ph type="sldNum" sz="quarter" idx="5"/>
          </p:nvPr>
        </p:nvSpPr>
        <p:spPr bwMode="auto">
          <a:noFill/>
          <a:ln>
            <a:miter lim="800000"/>
            <a:headEnd/>
            <a:tailEnd/>
          </a:ln>
        </p:spPr>
        <p:txBody>
          <a:bodyPr/>
          <a:lstStyle/>
          <a:p>
            <a:fld id="{3DE634F3-C472-4E85-B5A9-19E92ACDEB8C}"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AB2963B1-75C1-49A3-8004-F87DB064FCE0}" type="slidenum">
              <a:rPr lang="en-US">
                <a:latin typeface="Arial" pitchFamily="34" charset="0"/>
              </a:rPr>
              <a:pPr/>
              <a:t>6</a:t>
            </a:fld>
            <a:endParaRPr lang="en-US">
              <a:latin typeface="Arial"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a:lstStyle/>
          <a:p>
            <a:pPr eaLnBrk="1" hangingPunct="1"/>
            <a:r>
              <a:rPr lang="en-US" smtClean="0">
                <a:latin typeface="Arial" pitchFamily="34" charset="0"/>
                <a:ea typeface="ＭＳ Ｐゴシック" pitchFamily="-65" charset="-128"/>
              </a:rPr>
              <a:t>Purpose: To explore ways to gather information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AB248C92-D7CA-4D49-9A77-B678D42C8E65}" type="slidenum">
              <a:rPr lang="en-US">
                <a:latin typeface="Arial" pitchFamily="34" charset="0"/>
              </a:rPr>
              <a:pPr/>
              <a:t>7</a:t>
            </a:fld>
            <a:endParaRPr lang="en-US">
              <a:latin typeface="Arial"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a:lstStyle/>
          <a:p>
            <a:pPr eaLnBrk="1" hangingPunct="1"/>
            <a:endParaRPr lang="en-US" dirty="0" smtClean="0">
              <a:latin typeface="Arial" pitchFamily="34"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a:lstStyle/>
          <a:p>
            <a:fld id="{27A64EF6-7BDE-4BBA-BDAA-CB5A87C7340B}" type="slidenum">
              <a:rPr lang="en-US">
                <a:latin typeface="Arial" pitchFamily="34" charset="0"/>
              </a:rPr>
              <a:pPr/>
              <a:t>8</a:t>
            </a:fld>
            <a:endParaRPr lang="en-US">
              <a:latin typeface="Arial"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a:lstStyle/>
          <a:p>
            <a:pPr eaLnBrk="1" hangingPunct="1"/>
            <a:endParaRPr lang="en-US" smtClean="0">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0645DCCC-BE6C-480F-A6E2-511FD30738C7}" type="slidenum">
              <a:rPr lang="en-US">
                <a:latin typeface="Arial" pitchFamily="34" charset="0"/>
              </a:rPr>
              <a:pPr/>
              <a:t>9</a:t>
            </a:fld>
            <a:endParaRPr lang="en-US">
              <a:latin typeface="Arial"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endParaRPr lang="en-US" smtClean="0">
              <a:latin typeface="Arial" pitchFamily="34"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four</a:t>
            </a:r>
            <a:r>
              <a:rPr lang="en-US" baseline="0" dirty="0" smtClean="0"/>
              <a:t> slides refer to the state mandated training for all evaluators of certified staff.  The training is titled teach scape.  These slides are provided to indicate how the concept of evidence addressed in the administrator training sequence.</a:t>
            </a:r>
            <a:endParaRPr lang="en-US" dirty="0"/>
          </a:p>
        </p:txBody>
      </p:sp>
      <p:sp>
        <p:nvSpPr>
          <p:cNvPr id="4" name="Slide Number Placeholder 3"/>
          <p:cNvSpPr>
            <a:spLocks noGrp="1"/>
          </p:cNvSpPr>
          <p:nvPr>
            <p:ph type="sldNum" sz="quarter" idx="10"/>
          </p:nvPr>
        </p:nvSpPr>
        <p:spPr/>
        <p:txBody>
          <a:bodyPr/>
          <a:lstStyle/>
          <a:p>
            <a:fld id="{346BB996-03BA-4451-A6D6-0459E815E9DD}" type="slidenum">
              <a:rPr lang="en-US" smtClean="0"/>
              <a:t>10</a:t>
            </a:fld>
            <a:endParaRPr lang="en-US"/>
          </a:p>
        </p:txBody>
      </p:sp>
    </p:spTree>
    <p:extLst>
      <p:ext uri="{BB962C8B-B14F-4D97-AF65-F5344CB8AC3E}">
        <p14:creationId xmlns:p14="http://schemas.microsoft.com/office/powerpoint/2010/main" val="365496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7/17/2013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18022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7/17/2013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104591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7/17/2013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428171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55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752600"/>
            <a:ext cx="7694613" cy="3914775"/>
          </a:xfrm>
        </p:spPr>
        <p:txBody>
          <a:bodyPr rtlCol="0">
            <a:normAutofit/>
          </a:bodyPr>
          <a:lstStyle/>
          <a:p>
            <a:pPr lvl="0"/>
            <a:endParaRPr lang="en-US" noProof="0" dirty="0" smtClean="0"/>
          </a:p>
        </p:txBody>
      </p:sp>
      <p:sp>
        <p:nvSpPr>
          <p:cNvPr id="4" name="Rectangle 13"/>
          <p:cNvSpPr>
            <a:spLocks noGrp="1" noChangeArrowheads="1"/>
          </p:cNvSpPr>
          <p:nvPr>
            <p:ph type="sldNum" sz="quarter" idx="10"/>
          </p:nvPr>
        </p:nvSpPr>
        <p:spPr/>
        <p:txBody>
          <a:bodyPr/>
          <a:lstStyle>
            <a:lvl1pPr>
              <a:defRPr smtClean="0"/>
            </a:lvl1pPr>
          </a:lstStyle>
          <a:p>
            <a:pPr>
              <a:defRPr/>
            </a:pPr>
            <a:fld id="{F7D3E85E-8050-4322-8369-87B2C70E5CD8}" type="slidenum">
              <a:rPr lang="en-US"/>
              <a:pPr>
                <a:defRPr/>
              </a:pPr>
              <a:t>‹#›</a:t>
            </a:fld>
            <a:endParaRPr lang="en-US"/>
          </a:p>
        </p:txBody>
      </p:sp>
    </p:spTree>
    <p:extLst>
      <p:ext uri="{BB962C8B-B14F-4D97-AF65-F5344CB8AC3E}">
        <p14:creationId xmlns:p14="http://schemas.microsoft.com/office/powerpoint/2010/main" val="351644967"/>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7/17/2013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296259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7/17/2013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33690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7/17/2013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209906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7/17/2013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263498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7/17/2013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256702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7/17/2013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140908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7/17/2013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48030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7/17/2013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74B40-426B-4D2D-A6A1-723112FF5D26}" type="slidenum">
              <a:rPr lang="en-US" smtClean="0"/>
              <a:t>‹#›</a:t>
            </a:fld>
            <a:endParaRPr lang="en-US"/>
          </a:p>
        </p:txBody>
      </p:sp>
    </p:spTree>
    <p:extLst>
      <p:ext uri="{BB962C8B-B14F-4D97-AF65-F5344CB8AC3E}">
        <p14:creationId xmlns:p14="http://schemas.microsoft.com/office/powerpoint/2010/main" val="316933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7/17/2013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74B40-426B-4D2D-A6A1-723112FF5D26}" type="slidenum">
              <a:rPr lang="en-US" smtClean="0"/>
              <a:t>‹#›</a:t>
            </a:fld>
            <a:endParaRPr lang="en-US"/>
          </a:p>
        </p:txBody>
      </p:sp>
    </p:spTree>
    <p:extLst>
      <p:ext uri="{BB962C8B-B14F-4D97-AF65-F5344CB8AC3E}">
        <p14:creationId xmlns:p14="http://schemas.microsoft.com/office/powerpoint/2010/main" val="414106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a:t>
            </a:r>
            <a:endParaRPr lang="en-US" dirty="0"/>
          </a:p>
        </p:txBody>
      </p:sp>
      <p:sp>
        <p:nvSpPr>
          <p:cNvPr id="3" name="Subtitle 2"/>
          <p:cNvSpPr>
            <a:spLocks noGrp="1"/>
          </p:cNvSpPr>
          <p:nvPr>
            <p:ph type="subTitle" idx="1"/>
          </p:nvPr>
        </p:nvSpPr>
        <p:spPr>
          <a:xfrm>
            <a:off x="1295400" y="3276600"/>
            <a:ext cx="6400800" cy="1219200"/>
          </a:xfrm>
        </p:spPr>
        <p:txBody>
          <a:bodyPr>
            <a:normAutofit fontScale="25000" lnSpcReduction="20000"/>
          </a:bodyPr>
          <a:lstStyle/>
          <a:p>
            <a:r>
              <a:rPr lang="en-US" sz="11200" dirty="0" smtClean="0">
                <a:latin typeface="Arial" pitchFamily="34" charset="0"/>
                <a:cs typeface="Arial" pitchFamily="34" charset="0"/>
              </a:rPr>
              <a:t>What is it? How do I use it? </a:t>
            </a:r>
          </a:p>
          <a:p>
            <a:r>
              <a:rPr lang="en-US" sz="11200" dirty="0" smtClean="0">
                <a:latin typeface="Arial" pitchFamily="34" charset="0"/>
                <a:cs typeface="Arial" pitchFamily="34" charset="0"/>
              </a:rPr>
              <a:t>How can it help me?                  </a:t>
            </a:r>
          </a:p>
          <a:p>
            <a:endParaRPr lang="en-US" sz="11200" dirty="0" smtClean="0">
              <a:latin typeface="Arial" pitchFamily="34" charset="0"/>
              <a:cs typeface="Arial" pitchFamily="34" charset="0"/>
            </a:endParaRPr>
          </a:p>
          <a:p>
            <a:r>
              <a:rPr lang="en-US" sz="11200" dirty="0" smtClean="0">
                <a:latin typeface="Arial" pitchFamily="34" charset="0"/>
                <a:cs typeface="Arial" pitchFamily="34" charset="0"/>
              </a:rPr>
              <a:t>A Training Prepared by the </a:t>
            </a:r>
          </a:p>
          <a:p>
            <a:r>
              <a:rPr lang="en-US" sz="11200" dirty="0" smtClean="0">
                <a:latin typeface="Arial" pitchFamily="34" charset="0"/>
                <a:cs typeface="Arial" pitchFamily="34" charset="0"/>
              </a:rPr>
              <a:t>PERA Workgroup </a:t>
            </a:r>
          </a:p>
          <a:p>
            <a:r>
              <a:rPr lang="en-US" sz="11200" dirty="0" smtClean="0">
                <a:latin typeface="Arial" pitchFamily="34" charset="0"/>
                <a:cs typeface="Arial" pitchFamily="34" charset="0"/>
              </a:rPr>
              <a:t>Fall 2013</a:t>
            </a:r>
          </a:p>
          <a:p>
            <a:endParaRPr lang="en-US" dirty="0"/>
          </a:p>
        </p:txBody>
      </p:sp>
      <p:pic>
        <p:nvPicPr>
          <p:cNvPr id="9219" name="Picture 3" descr="C:\Users\Carolyn.Sloan\AppData\Local\Microsoft\Windows\Temporary Internet Files\Content.IE5\UVAXSO7O\MC9004316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371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Carolyn.Sloan\AppData\Local\Microsoft\Windows\Temporary Internet Files\Content.IE5\FIWFQ15E\MC9002902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961" y="533400"/>
            <a:ext cx="172356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Carolyn.Sloan\AppData\Local\Microsoft\Windows\Temporary Internet Files\Content.IE5\UVAXSO7O\MM900283191[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971549"/>
            <a:ext cx="1828800" cy="1789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2661" y="5410201"/>
            <a:ext cx="1089859" cy="933646"/>
          </a:xfrm>
          <a:prstGeom prst="rect">
            <a:avLst/>
          </a:prstGeom>
        </p:spPr>
      </p:pic>
    </p:spTree>
    <p:extLst>
      <p:ext uri="{BB962C8B-B14F-4D97-AF65-F5344CB8AC3E}">
        <p14:creationId xmlns:p14="http://schemas.microsoft.com/office/powerpoint/2010/main" val="335260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7/17/2013</a:t>
            </a:r>
            <a:endParaRPr lang="en-US"/>
          </a:p>
        </p:txBody>
      </p:sp>
      <p:sp>
        <p:nvSpPr>
          <p:cNvPr id="4" name="Slide Number Placeholder 3"/>
          <p:cNvSpPr>
            <a:spLocks noGrp="1"/>
          </p:cNvSpPr>
          <p:nvPr>
            <p:ph type="sldNum" sz="quarter" idx="12"/>
          </p:nvPr>
        </p:nvSpPr>
        <p:spPr>
          <a:xfrm>
            <a:off x="3505200" y="6324600"/>
            <a:ext cx="2133600" cy="365125"/>
          </a:xfrm>
        </p:spPr>
        <p:txBody>
          <a:bodyPr/>
          <a:lstStyle/>
          <a:p>
            <a:pPr algn="ctr"/>
            <a:r>
              <a:rPr lang="en-US" dirty="0" smtClean="0"/>
              <a:t>10</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557565"/>
            <a:ext cx="1143000" cy="979170"/>
          </a:xfrm>
          <a:prstGeom prst="rect">
            <a:avLst/>
          </a:prstGeom>
        </p:spPr>
      </p:pic>
      <p:sp>
        <p:nvSpPr>
          <p:cNvPr id="6" name="Title 5"/>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Teachscape Evaluator Training</a:t>
            </a:r>
            <a:br>
              <a:rPr lang="en-US" smtClean="0"/>
            </a:br>
            <a:r>
              <a:rPr lang="en-US" smtClean="0"/>
              <a:t>provides</a:t>
            </a:r>
            <a:endParaRPr lang="en-US" dirty="0"/>
          </a:p>
        </p:txBody>
      </p:sp>
      <p:sp>
        <p:nvSpPr>
          <p:cNvPr id="7" name="Content Placeholder 6"/>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mtClean="0"/>
          </a:p>
          <a:p>
            <a:r>
              <a:rPr lang="en-US" smtClean="0"/>
              <a:t>An introduction to biases and personal preferences</a:t>
            </a:r>
          </a:p>
          <a:p>
            <a:r>
              <a:rPr lang="en-US" smtClean="0"/>
              <a:t>Opportunities to identify biases</a:t>
            </a:r>
          </a:p>
          <a:p>
            <a:r>
              <a:rPr lang="en-US" smtClean="0"/>
              <a:t>Strategies to help put aside biases and personal preference.</a:t>
            </a:r>
          </a:p>
          <a:p>
            <a:endParaRPr lang="en-US" dirty="0"/>
          </a:p>
        </p:txBody>
      </p:sp>
    </p:spTree>
    <p:extLst>
      <p:ext uri="{BB962C8B-B14F-4D97-AF65-F5344CB8AC3E}">
        <p14:creationId xmlns:p14="http://schemas.microsoft.com/office/powerpoint/2010/main" val="130301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7/17/2013</a:t>
            </a:r>
            <a:endParaRPr lang="en-US"/>
          </a:p>
        </p:txBody>
      </p:sp>
      <p:sp>
        <p:nvSpPr>
          <p:cNvPr id="4" name="Slide Number Placeholder 3"/>
          <p:cNvSpPr>
            <a:spLocks noGrp="1"/>
          </p:cNvSpPr>
          <p:nvPr>
            <p:ph type="sldNum" sz="quarter" idx="12"/>
          </p:nvPr>
        </p:nvSpPr>
        <p:spPr>
          <a:xfrm>
            <a:off x="3505200" y="6354172"/>
            <a:ext cx="2133600" cy="365125"/>
          </a:xfrm>
        </p:spPr>
        <p:txBody>
          <a:bodyPr/>
          <a:lstStyle/>
          <a:p>
            <a:pPr algn="ctr"/>
            <a:r>
              <a:rPr lang="en-US" dirty="0" smtClean="0"/>
              <a:t>11</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5557565"/>
            <a:ext cx="1143000" cy="979170"/>
          </a:xfrm>
          <a:prstGeom prst="rect">
            <a:avLst/>
          </a:prstGeom>
        </p:spPr>
      </p:pic>
      <p:sp>
        <p:nvSpPr>
          <p:cNvPr id="8"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Teachscape </a:t>
            </a:r>
            <a:endParaRPr lang="en-US" dirty="0"/>
          </a:p>
        </p:txBody>
      </p:sp>
      <p:sp>
        <p:nvSpPr>
          <p:cNvPr id="9"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smtClean="0"/>
              <a:t>Evidence</a:t>
            </a:r>
            <a:r>
              <a:rPr lang="en-US" smtClean="0"/>
              <a:t>  - “Observer records an event with no interpretation.”  Ex.- The teacher greets students as they enter the classroom.</a:t>
            </a:r>
          </a:p>
          <a:p>
            <a:endParaRPr lang="en-US" smtClean="0"/>
          </a:p>
          <a:p>
            <a:r>
              <a:rPr lang="en-US" b="1" smtClean="0"/>
              <a:t>Opinion</a:t>
            </a:r>
            <a:r>
              <a:rPr lang="en-US" smtClean="0"/>
              <a:t> – “Observer interprets an event based on own beliefs about good teaching.”</a:t>
            </a:r>
            <a:r>
              <a:rPr lang="en-US" b="1" smtClean="0"/>
              <a:t>  </a:t>
            </a:r>
            <a:r>
              <a:rPr lang="en-US" smtClean="0"/>
              <a:t>Ex.- The reading assignment is too difficult for the students.</a:t>
            </a:r>
            <a:endParaRPr lang="en-US" dirty="0" smtClean="0"/>
          </a:p>
        </p:txBody>
      </p:sp>
    </p:spTree>
    <p:extLst>
      <p:ext uri="{BB962C8B-B14F-4D97-AF65-F5344CB8AC3E}">
        <p14:creationId xmlns:p14="http://schemas.microsoft.com/office/powerpoint/2010/main" val="1272411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7/17/2013</a:t>
            </a:r>
            <a:endParaRPr lang="en-US"/>
          </a:p>
        </p:txBody>
      </p:sp>
      <p:sp>
        <p:nvSpPr>
          <p:cNvPr id="4" name="Slide Number Placeholder 3"/>
          <p:cNvSpPr>
            <a:spLocks noGrp="1"/>
          </p:cNvSpPr>
          <p:nvPr>
            <p:ph type="sldNum" sz="quarter" idx="12"/>
          </p:nvPr>
        </p:nvSpPr>
        <p:spPr>
          <a:xfrm>
            <a:off x="3505200" y="6324600"/>
            <a:ext cx="2133600" cy="365125"/>
          </a:xfrm>
        </p:spPr>
        <p:txBody>
          <a:bodyPr/>
          <a:lstStyle/>
          <a:p>
            <a:pPr algn="ctr"/>
            <a:r>
              <a:rPr lang="en-US" dirty="0" smtClean="0"/>
              <a:t>12</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5557565"/>
            <a:ext cx="1143000" cy="979170"/>
          </a:xfrm>
          <a:prstGeom prst="rect">
            <a:avLst/>
          </a:prstGeom>
        </p:spPr>
      </p:pic>
      <p:sp>
        <p:nvSpPr>
          <p:cNvPr id="6"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Teachscape Bias Training</a:t>
            </a:r>
            <a:endParaRPr lang="en-US" dirty="0"/>
          </a:p>
        </p:txBody>
      </p:sp>
      <p:sp>
        <p:nvSpPr>
          <p:cNvPr id="7"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r>
              <a:rPr lang="en-US" smtClean="0"/>
              <a:t>Examine the difference between evidence and bias</a:t>
            </a:r>
          </a:p>
          <a:p>
            <a:r>
              <a:rPr lang="en-US" smtClean="0"/>
              <a:t>Learn about triggers for underlying bias</a:t>
            </a:r>
          </a:p>
          <a:p>
            <a:r>
              <a:rPr lang="en-US" smtClean="0"/>
              <a:t>Uncover your underlying triggers</a:t>
            </a:r>
          </a:p>
          <a:p>
            <a:r>
              <a:rPr lang="en-US" smtClean="0"/>
              <a:t>Create a personal trigger list </a:t>
            </a:r>
            <a:endParaRPr lang="en-US" dirty="0"/>
          </a:p>
        </p:txBody>
      </p:sp>
    </p:spTree>
    <p:extLst>
      <p:ext uri="{BB962C8B-B14F-4D97-AF65-F5344CB8AC3E}">
        <p14:creationId xmlns:p14="http://schemas.microsoft.com/office/powerpoint/2010/main" val="671186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7/17/2013</a:t>
            </a:r>
            <a:endParaRPr lang="en-US"/>
          </a:p>
        </p:txBody>
      </p:sp>
      <p:sp>
        <p:nvSpPr>
          <p:cNvPr id="4" name="Slide Number Placeholder 3"/>
          <p:cNvSpPr>
            <a:spLocks noGrp="1"/>
          </p:cNvSpPr>
          <p:nvPr>
            <p:ph type="sldNum" sz="quarter" idx="12"/>
          </p:nvPr>
        </p:nvSpPr>
        <p:spPr>
          <a:xfrm>
            <a:off x="3581400" y="6354172"/>
            <a:ext cx="2133600" cy="365125"/>
          </a:xfrm>
        </p:spPr>
        <p:txBody>
          <a:bodyPr/>
          <a:lstStyle/>
          <a:p>
            <a:pPr algn="ctr"/>
            <a:r>
              <a:rPr lang="en-US" dirty="0" smtClean="0"/>
              <a:t>13</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5557565"/>
            <a:ext cx="1143000" cy="979170"/>
          </a:xfrm>
          <a:prstGeom prst="rect">
            <a:avLst/>
          </a:prstGeom>
        </p:spPr>
      </p:pic>
      <p:sp>
        <p:nvSpPr>
          <p:cNvPr id="6"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Teachscape Quote</a:t>
            </a:r>
            <a:endParaRPr lang="en-US" dirty="0"/>
          </a:p>
        </p:txBody>
      </p:sp>
      <p:sp>
        <p:nvSpPr>
          <p:cNvPr id="7"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mtClean="0"/>
          </a:p>
          <a:p>
            <a:pPr marL="0" indent="0">
              <a:buFont typeface="Arial" pitchFamily="34" charset="0"/>
              <a:buNone/>
            </a:pPr>
            <a:r>
              <a:rPr lang="en-US" smtClean="0"/>
              <a:t>“It is important that you record as </a:t>
            </a:r>
            <a:r>
              <a:rPr lang="en-US" b="1" smtClean="0"/>
              <a:t>evidence</a:t>
            </a:r>
            <a:r>
              <a:rPr lang="en-US" smtClean="0"/>
              <a:t> only what you see, hear, or read – not your interpretation of what you see or your opinion about it.” </a:t>
            </a:r>
            <a:endParaRPr lang="en-US" dirty="0"/>
          </a:p>
        </p:txBody>
      </p:sp>
    </p:spTree>
    <p:extLst>
      <p:ext uri="{BB962C8B-B14F-4D97-AF65-F5344CB8AC3E}">
        <p14:creationId xmlns:p14="http://schemas.microsoft.com/office/powerpoint/2010/main" val="2985586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30" name="Group 26"/>
          <p:cNvGraphicFramePr>
            <a:graphicFrameLocks noGrp="1"/>
          </p:cNvGraphicFramePr>
          <p:nvPr>
            <p:ph idx="1"/>
            <p:extLst>
              <p:ext uri="{D42A27DB-BD31-4B8C-83A1-F6EECF244321}">
                <p14:modId xmlns:p14="http://schemas.microsoft.com/office/powerpoint/2010/main" val="730568731"/>
              </p:ext>
            </p:extLst>
          </p:nvPr>
        </p:nvGraphicFramePr>
        <p:xfrm>
          <a:off x="685800" y="2286000"/>
          <a:ext cx="7848600" cy="2651760"/>
        </p:xfrm>
        <a:graphic>
          <a:graphicData uri="http://schemas.openxmlformats.org/drawingml/2006/table">
            <a:tbl>
              <a:tblPr/>
              <a:tblGrid>
                <a:gridCol w="3924300"/>
                <a:gridCol w="3924300"/>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65" charset="-128"/>
                        </a:rPr>
                        <a:t>EVIDENCE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ＭＳ Ｐゴシック" pitchFamily="-65" charset="-128"/>
                        </a:rPr>
                        <a:t>OPINION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65" charset="-128"/>
                        </a:rPr>
                        <a:t>observable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draws conclusions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objective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subjective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free of value judgment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may include value judgment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not subject to debate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(unambiguous)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65" charset="-128"/>
                        </a:rPr>
                        <a:t>makes inferences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49174" name="Slide Number Placeholder 3"/>
          <p:cNvSpPr>
            <a:spLocks noGrp="1"/>
          </p:cNvSpPr>
          <p:nvPr>
            <p:ph type="sldNum" sz="quarter" idx="10"/>
          </p:nvPr>
        </p:nvSpPr>
        <p:spPr bwMode="auto">
          <a:xfrm>
            <a:off x="3505200" y="6245225"/>
            <a:ext cx="2133600" cy="476250"/>
          </a:xfrm>
          <a:noFill/>
          <a:ln>
            <a:miter lim="800000"/>
            <a:headEnd/>
            <a:tailEnd/>
          </a:ln>
        </p:spPr>
        <p:txBody>
          <a:bodyPr/>
          <a:lstStyle/>
          <a:p>
            <a:pPr algn="ctr"/>
            <a:r>
              <a:rPr lang="en-US" dirty="0" smtClean="0"/>
              <a:t>14</a:t>
            </a:r>
            <a:endParaRPr lang="en-US" dirty="0"/>
          </a:p>
        </p:txBody>
      </p:sp>
      <p:sp>
        <p:nvSpPr>
          <p:cNvPr id="49176" name="Title 6"/>
          <p:cNvSpPr>
            <a:spLocks noGrp="1"/>
          </p:cNvSpPr>
          <p:nvPr>
            <p:ph type="title"/>
          </p:nvPr>
        </p:nvSpPr>
        <p:spPr>
          <a:xfrm>
            <a:off x="685800" y="609600"/>
            <a:ext cx="8015288" cy="914400"/>
          </a:xfrm>
        </p:spPr>
        <p:txBody>
          <a:bodyPr/>
          <a:lstStyle/>
          <a:p>
            <a:pPr eaLnBrk="1" hangingPunct="1"/>
            <a:r>
              <a:rPr lang="en-US" dirty="0" smtClean="0">
                <a:ea typeface="ＭＳ Ｐゴシック" pitchFamily="-65" charset="-128"/>
              </a:rPr>
              <a:t>Evidence vs. Opinion</a:t>
            </a:r>
          </a:p>
        </p:txBody>
      </p:sp>
      <p:sp>
        <p:nvSpPr>
          <p:cNvPr id="6"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7/17/2013</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557565"/>
            <a:ext cx="1143000" cy="979170"/>
          </a:xfrm>
          <a:prstGeom prst="rect">
            <a:avLst/>
          </a:prstGeom>
        </p:spPr>
      </p:pic>
    </p:spTree>
    <p:extLst>
      <p:ext uri="{BB962C8B-B14F-4D97-AF65-F5344CB8AC3E}">
        <p14:creationId xmlns:p14="http://schemas.microsoft.com/office/powerpoint/2010/main" val="788085379"/>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or Opinion Activity</a:t>
            </a:r>
            <a:endParaRPr lang="en-US" dirty="0"/>
          </a:p>
        </p:txBody>
      </p:sp>
      <p:sp>
        <p:nvSpPr>
          <p:cNvPr id="3" name="Content Placeholder 2"/>
          <p:cNvSpPr>
            <a:spLocks noGrp="1"/>
          </p:cNvSpPr>
          <p:nvPr>
            <p:ph idx="1"/>
          </p:nvPr>
        </p:nvSpPr>
        <p:spPr/>
        <p:txBody>
          <a:bodyPr/>
          <a:lstStyle/>
          <a:p>
            <a:r>
              <a:rPr lang="en-US" dirty="0" smtClean="0"/>
              <a:t>Imagine you are reading comments from an evaluator’s observation or summative rating report. </a:t>
            </a:r>
          </a:p>
          <a:p>
            <a:endParaRPr lang="en-US" dirty="0"/>
          </a:p>
          <a:p>
            <a:r>
              <a:rPr lang="en-US" dirty="0" smtClean="0"/>
              <a:t>Working with a partner examine the statement.  Is the comment an example of an evidence statement or an opinion statement.  Write E or O after the comment.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167" y="5717177"/>
            <a:ext cx="886953" cy="759823"/>
          </a:xfrm>
          <a:prstGeom prst="rect">
            <a:avLst/>
          </a:prstGeom>
        </p:spPr>
      </p:pic>
      <p:sp>
        <p:nvSpPr>
          <p:cNvPr id="7" name="Date Placeholder 6"/>
          <p:cNvSpPr>
            <a:spLocks noGrp="1"/>
          </p:cNvSpPr>
          <p:nvPr>
            <p:ph type="dt" sz="half" idx="10"/>
          </p:nvPr>
        </p:nvSpPr>
        <p:spPr/>
        <p:txBody>
          <a:bodyPr/>
          <a:lstStyle/>
          <a:p>
            <a:r>
              <a:rPr lang="en-US" dirty="0" smtClean="0"/>
              <a:t>7/17/2013</a:t>
            </a:r>
            <a:endParaRPr lang="en-US" dirty="0"/>
          </a:p>
        </p:txBody>
      </p:sp>
      <p:sp>
        <p:nvSpPr>
          <p:cNvPr id="8" name="Footer Placeholder 7"/>
          <p:cNvSpPr>
            <a:spLocks noGrp="1"/>
          </p:cNvSpPr>
          <p:nvPr>
            <p:ph type="ftr" sz="quarter" idx="11"/>
          </p:nvPr>
        </p:nvSpPr>
        <p:spPr/>
        <p:txBody>
          <a:bodyPr/>
          <a:lstStyle/>
          <a:p>
            <a:r>
              <a:rPr lang="en-US" dirty="0" smtClean="0"/>
              <a:t>15</a:t>
            </a:r>
            <a:endParaRPr lang="en-US" dirty="0"/>
          </a:p>
        </p:txBody>
      </p:sp>
    </p:spTree>
    <p:extLst>
      <p:ext uri="{BB962C8B-B14F-4D97-AF65-F5344CB8AC3E}">
        <p14:creationId xmlns:p14="http://schemas.microsoft.com/office/powerpoint/2010/main" val="395496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609600"/>
          </a:xfrm>
        </p:spPr>
        <p:txBody>
          <a:bodyPr/>
          <a:lstStyle/>
          <a:p>
            <a:pPr eaLnBrk="1" hangingPunct="1"/>
            <a:r>
              <a:rPr lang="en-US" sz="2400" dirty="0" smtClean="0"/>
              <a:t>Evidence </a:t>
            </a:r>
            <a:r>
              <a:rPr lang="en-US" sz="2400" dirty="0"/>
              <a:t>o</a:t>
            </a:r>
            <a:r>
              <a:rPr lang="en-US" sz="2400" dirty="0" smtClean="0"/>
              <a:t>r Opinion?</a:t>
            </a:r>
          </a:p>
        </p:txBody>
      </p:sp>
      <p:sp>
        <p:nvSpPr>
          <p:cNvPr id="33795" name="Slide Number Placeholder 3"/>
          <p:cNvSpPr>
            <a:spLocks noGrp="1"/>
          </p:cNvSpPr>
          <p:nvPr>
            <p:ph type="sldNum" sz="quarter" idx="4294967295"/>
          </p:nvPr>
        </p:nvSpPr>
        <p:spPr>
          <a:xfrm>
            <a:off x="3810000" y="6225631"/>
            <a:ext cx="2133600" cy="476250"/>
          </a:xfrm>
          <a:prstGeom prst="rect">
            <a:avLst/>
          </a:prstGeom>
          <a:noFill/>
        </p:spPr>
        <p:txBody>
          <a:bodyPr/>
          <a:lstStyle/>
          <a:p>
            <a:pPr algn="ctr"/>
            <a:r>
              <a:rPr lang="en-US" dirty="0" smtClean="0">
                <a:latin typeface="Arial" charset="0"/>
              </a:rPr>
              <a:t>16</a:t>
            </a:r>
          </a:p>
        </p:txBody>
      </p:sp>
      <p:sp>
        <p:nvSpPr>
          <p:cNvPr id="33796" name="Content Placeholder 2"/>
          <p:cNvSpPr>
            <a:spLocks noGrp="1"/>
          </p:cNvSpPr>
          <p:nvPr>
            <p:ph idx="1"/>
          </p:nvPr>
        </p:nvSpPr>
        <p:spPr>
          <a:xfrm>
            <a:off x="731838" y="609600"/>
            <a:ext cx="8504237" cy="5668963"/>
          </a:xfrm>
        </p:spPr>
        <p:txBody>
          <a:bodyPr>
            <a:normAutofit/>
          </a:bodyPr>
          <a:lstStyle/>
          <a:p>
            <a:pPr eaLnBrk="1" hangingPunct="1">
              <a:buFontTx/>
              <a:buAutoNum type="arabicPeriod"/>
            </a:pPr>
            <a:r>
              <a:rPr lang="en-US" sz="1400" dirty="0" smtClean="0"/>
              <a:t>____Students were paying attention during the lesson.</a:t>
            </a:r>
          </a:p>
          <a:p>
            <a:pPr eaLnBrk="1" hangingPunct="1">
              <a:buFontTx/>
              <a:buAutoNum type="arabicPeriod"/>
            </a:pPr>
            <a:r>
              <a:rPr lang="en-US" sz="1400" dirty="0" smtClean="0"/>
              <a:t>____Raul states “Can you help me.  I’m confused.”</a:t>
            </a:r>
          </a:p>
          <a:p>
            <a:pPr eaLnBrk="1" hangingPunct="1">
              <a:buFontTx/>
              <a:buAutoNum type="arabicPeriod"/>
            </a:pPr>
            <a:r>
              <a:rPr lang="en-US" sz="1400" dirty="0" smtClean="0"/>
              <a:t>____Your kids are making steady progress .</a:t>
            </a:r>
          </a:p>
          <a:p>
            <a:pPr eaLnBrk="1" hangingPunct="1">
              <a:buFontTx/>
              <a:buAutoNum type="arabicPeriod"/>
            </a:pPr>
            <a:r>
              <a:rPr lang="en-US" sz="1400" dirty="0" smtClean="0"/>
              <a:t>____Lesson plan states “review </a:t>
            </a:r>
            <a:r>
              <a:rPr lang="en-US" sz="1400" dirty="0"/>
              <a:t> </a:t>
            </a:r>
            <a:r>
              <a:rPr lang="en-US" sz="1400" dirty="0" smtClean="0"/>
              <a:t>quadrilateral equations.”</a:t>
            </a:r>
          </a:p>
          <a:p>
            <a:pPr eaLnBrk="1" hangingPunct="1">
              <a:buFontTx/>
              <a:buAutoNum type="arabicPeriod"/>
            </a:pPr>
            <a:r>
              <a:rPr lang="en-US" sz="1400" dirty="0" smtClean="0"/>
              <a:t>____The students came into the class.  6 students were talking in the back of the room while you were    introducing the lesson.</a:t>
            </a:r>
          </a:p>
          <a:p>
            <a:pPr eaLnBrk="1" hangingPunct="1">
              <a:buFontTx/>
              <a:buAutoNum type="arabicPeriod"/>
            </a:pPr>
            <a:r>
              <a:rPr lang="en-US" sz="1400" dirty="0" smtClean="0"/>
              <a:t>____Your classroom management techniques were evident. </a:t>
            </a:r>
          </a:p>
          <a:p>
            <a:pPr eaLnBrk="1" hangingPunct="1">
              <a:buFontTx/>
              <a:buAutoNum type="arabicPeriod"/>
            </a:pPr>
            <a:r>
              <a:rPr lang="en-US" sz="1400" dirty="0" smtClean="0"/>
              <a:t>____English Language Learners were neglected during the lesson.</a:t>
            </a:r>
          </a:p>
          <a:p>
            <a:pPr eaLnBrk="1" hangingPunct="1">
              <a:buFontTx/>
              <a:buAutoNum type="arabicPeriod"/>
            </a:pPr>
            <a:r>
              <a:rPr lang="en-US" sz="1400" dirty="0" smtClean="0"/>
              <a:t>____Seven of eight students in the group completed the assignment.</a:t>
            </a:r>
          </a:p>
          <a:p>
            <a:pPr>
              <a:buFontTx/>
              <a:buAutoNum type="arabicPeriod"/>
            </a:pPr>
            <a:r>
              <a:rPr lang="en-US" sz="1400" dirty="0" smtClean="0"/>
              <a:t>____This common core standard was on the board: Explain how an author develops the point of view of the 	narrator or speaker in a text.</a:t>
            </a:r>
          </a:p>
          <a:p>
            <a:pPr eaLnBrk="1" hangingPunct="1">
              <a:buFontTx/>
              <a:buAutoNum type="arabicPeriod"/>
            </a:pPr>
            <a:r>
              <a:rPr lang="en-US" sz="1400" dirty="0" smtClean="0"/>
              <a:t>____Teacher helps students to connect learning to their life experiences and cultural understanding.</a:t>
            </a:r>
          </a:p>
          <a:p>
            <a:pPr eaLnBrk="1" hangingPunct="1">
              <a:buFontTx/>
              <a:buAutoNum type="arabicPeriod"/>
            </a:pPr>
            <a:r>
              <a:rPr lang="en-US" sz="1400" dirty="0" smtClean="0"/>
              <a:t>____Teacher states “Could the equation we used to solve the hydraulics problem apply to this question?”</a:t>
            </a:r>
          </a:p>
          <a:p>
            <a:pPr eaLnBrk="1" hangingPunct="1">
              <a:buFontTx/>
              <a:buAutoNum type="arabicPeriod"/>
            </a:pPr>
            <a:r>
              <a:rPr lang="en-US" sz="1400" dirty="0" smtClean="0"/>
              <a:t>____Special Needs student chose a leveled reading book from the basket you gave him.</a:t>
            </a:r>
          </a:p>
          <a:p>
            <a:pPr eaLnBrk="1" hangingPunct="1">
              <a:buFontTx/>
              <a:buAutoNum type="arabicPeriod"/>
            </a:pPr>
            <a:r>
              <a:rPr lang="en-US" sz="1400" dirty="0" smtClean="0"/>
              <a:t>____There are positive interactions between students.</a:t>
            </a:r>
          </a:p>
          <a:p>
            <a:pPr eaLnBrk="1" hangingPunct="1">
              <a:buFontTx/>
              <a:buAutoNum type="arabicPeriod"/>
            </a:pPr>
            <a:r>
              <a:rPr lang="en-US" sz="1400" dirty="0" smtClean="0"/>
              <a:t>____Students were working in a group.  One person from each group reported out to the entire class.</a:t>
            </a:r>
          </a:p>
          <a:p>
            <a:pPr eaLnBrk="1" hangingPunct="1">
              <a:buFontTx/>
              <a:buAutoNum type="arabicPeriod"/>
            </a:pPr>
            <a:r>
              <a:rPr lang="en-US" sz="1400" dirty="0" smtClean="0"/>
              <a:t>____The lesson has no relationship to the district’s stated curriculum. </a:t>
            </a:r>
          </a:p>
          <a:p>
            <a:pPr eaLnBrk="1" hangingPunct="1">
              <a:buFontTx/>
              <a:buAutoNum type="arabicPeriod"/>
            </a:pPr>
            <a:r>
              <a:rPr lang="en-US" sz="1400" dirty="0" smtClean="0"/>
              <a:t>____Teacher visited  each group four three times during a ten-minute period.</a:t>
            </a:r>
          </a:p>
          <a:p>
            <a:pPr eaLnBrk="1" hangingPunct="1">
              <a:buFontTx/>
              <a:buAutoNum type="arabicPeriod"/>
            </a:pPr>
            <a:r>
              <a:rPr lang="en-US" sz="1400" dirty="0" smtClean="0"/>
              <a:t>____</a:t>
            </a:r>
            <a:r>
              <a:rPr lang="en-US" sz="1400" dirty="0"/>
              <a:t> </a:t>
            </a:r>
            <a:r>
              <a:rPr lang="en-US" sz="1400" dirty="0" smtClean="0"/>
              <a:t>The teacher told the students to put their hands down and pulled sticks out of a jar to call on kids.</a:t>
            </a:r>
          </a:p>
          <a:p>
            <a:pPr eaLnBrk="1" hangingPunct="1">
              <a:buFontTx/>
              <a:buAutoNum type="arabicPeriod"/>
            </a:pPr>
            <a:r>
              <a:rPr lang="en-US" sz="1400" dirty="0" smtClean="0"/>
              <a:t>____The lesson challenges students to think critically.</a:t>
            </a:r>
          </a:p>
          <a:p>
            <a:pPr eaLnBrk="1" hangingPunct="1">
              <a:buFontTx/>
              <a:buAutoNum type="arabicPeriod"/>
            </a:pPr>
            <a:r>
              <a:rPr lang="en-US" sz="1400" dirty="0" smtClean="0"/>
              <a:t>____Students cite an average of about six internet sources in their papers. </a:t>
            </a:r>
          </a:p>
          <a:p>
            <a:pPr eaLnBrk="1" hangingPunct="1">
              <a:buFontTx/>
              <a:buAutoNum type="arabicPeriod"/>
            </a:pPr>
            <a:r>
              <a:rPr lang="en-US" sz="1400" dirty="0" smtClean="0"/>
              <a:t>____ The students do not listen to your instructions.</a:t>
            </a:r>
          </a:p>
          <a:p>
            <a:pPr eaLnBrk="1" hangingPunct="1">
              <a:buFontTx/>
              <a:buAutoNum type="arabicPeriod"/>
            </a:pPr>
            <a:endParaRPr lang="en-US" sz="14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2600"/>
            <a:ext cx="960120" cy="822503"/>
          </a:xfrm>
          <a:prstGeom prst="rect">
            <a:avLst/>
          </a:prstGeom>
        </p:spPr>
      </p:pic>
      <p:sp>
        <p:nvSpPr>
          <p:cNvPr id="7" name="Date Placeholder 6"/>
          <p:cNvSpPr txBox="1">
            <a:spLocks/>
          </p:cNvSpPr>
          <p:nvPr/>
        </p:nvSpPr>
        <p:spPr>
          <a:xfrm>
            <a:off x="6858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7/17/2013</a:t>
            </a:r>
            <a:endParaRPr lang="en-US" dirty="0"/>
          </a:p>
        </p:txBody>
      </p:sp>
    </p:spTree>
    <p:extLst>
      <p:ext uri="{BB962C8B-B14F-4D97-AF65-F5344CB8AC3E}">
        <p14:creationId xmlns:p14="http://schemas.microsoft.com/office/powerpoint/2010/main" val="858232289"/>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609600"/>
          </a:xfrm>
        </p:spPr>
        <p:txBody>
          <a:bodyPr/>
          <a:lstStyle/>
          <a:p>
            <a:pPr eaLnBrk="1" hangingPunct="1"/>
            <a:r>
              <a:rPr lang="en-US" sz="2400" dirty="0" smtClean="0"/>
              <a:t>Check Your Answers</a:t>
            </a:r>
          </a:p>
        </p:txBody>
      </p:sp>
      <p:sp>
        <p:nvSpPr>
          <p:cNvPr id="33796" name="Content Placeholder 2"/>
          <p:cNvSpPr>
            <a:spLocks noGrp="1"/>
          </p:cNvSpPr>
          <p:nvPr>
            <p:ph idx="1"/>
          </p:nvPr>
        </p:nvSpPr>
        <p:spPr>
          <a:xfrm>
            <a:off x="731838" y="609600"/>
            <a:ext cx="8504237" cy="5668963"/>
          </a:xfrm>
        </p:spPr>
        <p:txBody>
          <a:bodyPr>
            <a:normAutofit/>
          </a:bodyPr>
          <a:lstStyle/>
          <a:p>
            <a:pPr eaLnBrk="1" hangingPunct="1">
              <a:buFontTx/>
              <a:buAutoNum type="arabicPeriod"/>
            </a:pPr>
            <a:r>
              <a:rPr lang="en-US" sz="1400" b="1" dirty="0" smtClean="0"/>
              <a:t>O 	</a:t>
            </a:r>
            <a:r>
              <a:rPr lang="en-US" sz="1400" dirty="0" smtClean="0"/>
              <a:t>Students were engaged during the lesson.</a:t>
            </a:r>
          </a:p>
          <a:p>
            <a:pPr eaLnBrk="1" hangingPunct="1">
              <a:buFontTx/>
              <a:buAutoNum type="arabicPeriod"/>
            </a:pPr>
            <a:r>
              <a:rPr lang="en-US" sz="1400" b="1" dirty="0" smtClean="0"/>
              <a:t>E 	</a:t>
            </a:r>
            <a:r>
              <a:rPr lang="en-US" sz="1400" dirty="0" smtClean="0"/>
              <a:t>Raul states “Can you help me.  I’m confused.”</a:t>
            </a:r>
          </a:p>
          <a:p>
            <a:pPr eaLnBrk="1" hangingPunct="1">
              <a:buFontTx/>
              <a:buAutoNum type="arabicPeriod"/>
            </a:pPr>
            <a:r>
              <a:rPr lang="en-US" sz="1400" b="1" dirty="0" smtClean="0"/>
              <a:t>O	</a:t>
            </a:r>
            <a:r>
              <a:rPr lang="en-US" sz="1400" dirty="0" smtClean="0"/>
              <a:t>Your kids are making steady progress .</a:t>
            </a:r>
          </a:p>
          <a:p>
            <a:pPr eaLnBrk="1" hangingPunct="1">
              <a:buFontTx/>
              <a:buAutoNum type="arabicPeriod"/>
            </a:pPr>
            <a:r>
              <a:rPr lang="en-US" sz="1400" b="1" dirty="0" smtClean="0"/>
              <a:t>E	</a:t>
            </a:r>
            <a:r>
              <a:rPr lang="en-US" sz="1400" dirty="0" smtClean="0"/>
              <a:t>Your lesson plan states “review </a:t>
            </a:r>
            <a:r>
              <a:rPr lang="en-US" sz="1400" dirty="0"/>
              <a:t> </a:t>
            </a:r>
            <a:r>
              <a:rPr lang="en-US" sz="1400" dirty="0" smtClean="0"/>
              <a:t>quadrilateral equations.”</a:t>
            </a:r>
          </a:p>
          <a:p>
            <a:pPr eaLnBrk="1" hangingPunct="1">
              <a:buFontTx/>
              <a:buAutoNum type="arabicPeriod"/>
            </a:pPr>
            <a:r>
              <a:rPr lang="en-US" sz="1400" b="1" dirty="0" smtClean="0"/>
              <a:t>E	</a:t>
            </a:r>
            <a:r>
              <a:rPr lang="en-US" sz="1400" dirty="0" smtClean="0"/>
              <a:t>The students came into the class.  6 students were talking in the back of the room while you were 	introducing the lesson.</a:t>
            </a:r>
          </a:p>
          <a:p>
            <a:pPr eaLnBrk="1" hangingPunct="1">
              <a:buFontTx/>
              <a:buAutoNum type="arabicPeriod"/>
            </a:pPr>
            <a:r>
              <a:rPr lang="en-US" sz="1400" b="1" dirty="0" smtClean="0"/>
              <a:t>O	</a:t>
            </a:r>
            <a:r>
              <a:rPr lang="en-US" sz="1400" dirty="0" smtClean="0"/>
              <a:t>Your classroom management techniques were evident. </a:t>
            </a:r>
          </a:p>
          <a:p>
            <a:pPr eaLnBrk="1" hangingPunct="1">
              <a:buFontTx/>
              <a:buAutoNum type="arabicPeriod"/>
            </a:pPr>
            <a:r>
              <a:rPr lang="en-US" sz="1400" b="1" dirty="0" smtClean="0"/>
              <a:t>O	</a:t>
            </a:r>
            <a:r>
              <a:rPr lang="en-US" sz="1400" dirty="0" smtClean="0"/>
              <a:t>English Language Learners were neglected during the lesson.</a:t>
            </a:r>
          </a:p>
          <a:p>
            <a:pPr eaLnBrk="1" hangingPunct="1">
              <a:buFontTx/>
              <a:buAutoNum type="arabicPeriod"/>
            </a:pPr>
            <a:r>
              <a:rPr lang="en-US" sz="1400" b="1" dirty="0" smtClean="0"/>
              <a:t>E	</a:t>
            </a:r>
            <a:r>
              <a:rPr lang="en-US" sz="1400" dirty="0" smtClean="0"/>
              <a:t>Seven of eight students in the group completed the assignment.</a:t>
            </a:r>
          </a:p>
          <a:p>
            <a:pPr>
              <a:buFontTx/>
              <a:buAutoNum type="arabicPeriod"/>
            </a:pPr>
            <a:r>
              <a:rPr lang="en-US" sz="1400" b="1" dirty="0" smtClean="0"/>
              <a:t>E	</a:t>
            </a:r>
            <a:r>
              <a:rPr lang="en-US" sz="1400" dirty="0" smtClean="0"/>
              <a:t>This common core standard was on the board: Explain how an author develops the point of view of 	the narrator or speaker in a text.</a:t>
            </a:r>
          </a:p>
          <a:p>
            <a:pPr eaLnBrk="1" hangingPunct="1">
              <a:buFontTx/>
              <a:buAutoNum type="arabicPeriod"/>
            </a:pPr>
            <a:r>
              <a:rPr lang="en-US" sz="1400" b="1" dirty="0" smtClean="0"/>
              <a:t>O	</a:t>
            </a:r>
            <a:r>
              <a:rPr lang="en-US" sz="1400" dirty="0" smtClean="0"/>
              <a:t>Teacher helps students to connect learning to their life experiences and cultural understanding.</a:t>
            </a:r>
          </a:p>
          <a:p>
            <a:pPr eaLnBrk="1" hangingPunct="1">
              <a:buFontTx/>
              <a:buAutoNum type="arabicPeriod"/>
            </a:pPr>
            <a:r>
              <a:rPr lang="en-US" sz="1400" b="1" dirty="0" smtClean="0"/>
              <a:t>E	</a:t>
            </a:r>
            <a:r>
              <a:rPr lang="en-US" sz="1400" dirty="0" smtClean="0"/>
              <a:t>Teacher states “Could the equation we used to solve the hydraulics problem apply to this question?”</a:t>
            </a:r>
          </a:p>
          <a:p>
            <a:pPr eaLnBrk="1" hangingPunct="1">
              <a:buFontTx/>
              <a:buAutoNum type="arabicPeriod"/>
            </a:pPr>
            <a:r>
              <a:rPr lang="en-US" sz="1400" b="1" dirty="0" smtClean="0"/>
              <a:t>E	</a:t>
            </a:r>
            <a:r>
              <a:rPr lang="en-US" sz="1400" dirty="0" smtClean="0"/>
              <a:t>Special Needs student chose a leveled reading book from the basket you gave him.</a:t>
            </a:r>
          </a:p>
          <a:p>
            <a:pPr eaLnBrk="1" hangingPunct="1">
              <a:buFontTx/>
              <a:buAutoNum type="arabicPeriod"/>
            </a:pPr>
            <a:r>
              <a:rPr lang="en-US" sz="1400" b="1" dirty="0" smtClean="0"/>
              <a:t>O	</a:t>
            </a:r>
            <a:r>
              <a:rPr lang="en-US" sz="1400" dirty="0" smtClean="0"/>
              <a:t>There are positive interactions between students.</a:t>
            </a:r>
          </a:p>
          <a:p>
            <a:pPr eaLnBrk="1" hangingPunct="1">
              <a:buFontTx/>
              <a:buAutoNum type="arabicPeriod"/>
            </a:pPr>
            <a:r>
              <a:rPr lang="en-US" sz="1400" b="1" dirty="0" smtClean="0"/>
              <a:t>E	</a:t>
            </a:r>
            <a:r>
              <a:rPr lang="en-US" sz="1400" dirty="0" smtClean="0"/>
              <a:t>Students were working in a group.  One person from each group reported out to the entire class.</a:t>
            </a:r>
          </a:p>
          <a:p>
            <a:pPr eaLnBrk="1" hangingPunct="1">
              <a:buFontTx/>
              <a:buAutoNum type="arabicPeriod"/>
            </a:pPr>
            <a:r>
              <a:rPr lang="en-US" sz="1400" b="1" dirty="0" smtClean="0"/>
              <a:t>O	</a:t>
            </a:r>
            <a:r>
              <a:rPr lang="en-US" sz="1400" dirty="0" smtClean="0"/>
              <a:t>The lesson has no relationship to the district’s stated curriculum. </a:t>
            </a:r>
          </a:p>
          <a:p>
            <a:pPr eaLnBrk="1" hangingPunct="1">
              <a:buFontTx/>
              <a:buAutoNum type="arabicPeriod"/>
            </a:pPr>
            <a:r>
              <a:rPr lang="en-US" sz="1400" b="1" dirty="0" smtClean="0"/>
              <a:t>E	</a:t>
            </a:r>
            <a:r>
              <a:rPr lang="en-US" sz="1400" dirty="0" smtClean="0"/>
              <a:t>Teacher visited  each group four three times during a ten-minute period.</a:t>
            </a:r>
          </a:p>
          <a:p>
            <a:pPr eaLnBrk="1" hangingPunct="1">
              <a:buFontTx/>
              <a:buAutoNum type="arabicPeriod"/>
            </a:pPr>
            <a:r>
              <a:rPr lang="en-US" sz="1400" b="1" dirty="0" smtClean="0"/>
              <a:t>E	</a:t>
            </a:r>
            <a:r>
              <a:rPr lang="en-US" sz="1400" dirty="0" smtClean="0"/>
              <a:t>The teacher told the students to put their hands down and pulled sticks out of a jar to call on kids.</a:t>
            </a:r>
          </a:p>
          <a:p>
            <a:pPr eaLnBrk="1" hangingPunct="1">
              <a:buFontTx/>
              <a:buAutoNum type="arabicPeriod"/>
            </a:pPr>
            <a:r>
              <a:rPr lang="en-US" sz="1400" b="1" dirty="0" smtClean="0"/>
              <a:t>O	</a:t>
            </a:r>
            <a:r>
              <a:rPr lang="en-US" sz="1400" dirty="0" smtClean="0"/>
              <a:t>The lesson challenges students to think critically.</a:t>
            </a:r>
          </a:p>
          <a:p>
            <a:pPr eaLnBrk="1" hangingPunct="1">
              <a:buFontTx/>
              <a:buAutoNum type="arabicPeriod"/>
            </a:pPr>
            <a:r>
              <a:rPr lang="en-US" sz="1400" b="1" dirty="0" smtClean="0"/>
              <a:t>E	</a:t>
            </a:r>
            <a:r>
              <a:rPr lang="en-US" sz="1400" dirty="0" smtClean="0"/>
              <a:t>Students cite an average of about six internet sources in their papers. </a:t>
            </a:r>
          </a:p>
          <a:p>
            <a:pPr eaLnBrk="1" hangingPunct="1">
              <a:buFontTx/>
              <a:buAutoNum type="arabicPeriod"/>
            </a:pPr>
            <a:r>
              <a:rPr lang="en-US" sz="1400" b="1" dirty="0" smtClean="0"/>
              <a:t>O	</a:t>
            </a:r>
            <a:r>
              <a:rPr lang="en-US" sz="1400" dirty="0" smtClean="0"/>
              <a:t>The students do not listen to your instructions</a:t>
            </a:r>
            <a:endParaRPr lang="en-US" sz="1400" b="1" dirty="0" smtClean="0"/>
          </a:p>
          <a:p>
            <a:pPr eaLnBrk="1" hangingPunct="1">
              <a:buNone/>
            </a:pPr>
            <a:endParaRPr lang="en-US" sz="14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634445"/>
            <a:ext cx="1036320" cy="887781"/>
          </a:xfrm>
          <a:prstGeom prst="rect">
            <a:avLst/>
          </a:prstGeom>
        </p:spPr>
      </p:pic>
      <p:sp>
        <p:nvSpPr>
          <p:cNvPr id="2" name="Slide Number Placeholder 1"/>
          <p:cNvSpPr>
            <a:spLocks noGrp="1"/>
          </p:cNvSpPr>
          <p:nvPr>
            <p:ph type="sldNum" sz="quarter" idx="10"/>
          </p:nvPr>
        </p:nvSpPr>
        <p:spPr>
          <a:xfrm>
            <a:off x="3505200" y="6364150"/>
            <a:ext cx="2133600" cy="365125"/>
          </a:xfrm>
        </p:spPr>
        <p:txBody>
          <a:bodyPr/>
          <a:lstStyle/>
          <a:p>
            <a:pPr algn="ctr">
              <a:defRPr/>
            </a:pPr>
            <a:fld id="{F7D3E85E-8050-4322-8369-87B2C70E5CD8}" type="slidenum">
              <a:rPr lang="en-US" smtClean="0"/>
              <a:pPr algn="ctr">
                <a:defRPr/>
              </a:pPr>
              <a:t>17</a:t>
            </a:fld>
            <a:endParaRPr lang="en-US" dirty="0"/>
          </a:p>
        </p:txBody>
      </p:sp>
      <p:sp>
        <p:nvSpPr>
          <p:cNvPr id="7" name="Date Placeholder 6"/>
          <p:cNvSpPr txBox="1">
            <a:spLocks/>
          </p:cNvSpPr>
          <p:nvPr/>
        </p:nvSpPr>
        <p:spPr>
          <a:xfrm>
            <a:off x="685800" y="63641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7/17/2013</a:t>
            </a:r>
            <a:endParaRPr lang="en-US" dirty="0"/>
          </a:p>
        </p:txBody>
      </p:sp>
    </p:spTree>
    <p:extLst>
      <p:ext uri="{BB962C8B-B14F-4D97-AF65-F5344CB8AC3E}">
        <p14:creationId xmlns:p14="http://schemas.microsoft.com/office/powerpoint/2010/main" val="3045958360"/>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391400" cy="1143000"/>
          </a:xfrm>
        </p:spPr>
        <p:txBody>
          <a:bodyPr>
            <a:normAutofit/>
          </a:bodyPr>
          <a:lstStyle/>
          <a:p>
            <a:r>
              <a:rPr lang="en-US" dirty="0" smtClean="0"/>
              <a:t>From the Legal Department:</a:t>
            </a:r>
            <a:endParaRPr lang="en-US" dirty="0"/>
          </a:p>
        </p:txBody>
      </p:sp>
      <p:pic>
        <p:nvPicPr>
          <p:cNvPr id="3074" name="Picture 2" descr="C:\Users\Carolyn.Sloan\AppData\Local\Microsoft\Windows\Temporary Internet Files\Content.IE5\UVAXSO7O\MC9002292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752600"/>
            <a:ext cx="3886200" cy="3890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6351" y="5642692"/>
            <a:ext cx="1046169" cy="896219"/>
          </a:xfrm>
          <a:prstGeom prst="rect">
            <a:avLst/>
          </a:prstGeom>
        </p:spPr>
      </p:pic>
      <p:sp>
        <p:nvSpPr>
          <p:cNvPr id="4" name="Slide Number Placeholder 3"/>
          <p:cNvSpPr>
            <a:spLocks noGrp="1"/>
          </p:cNvSpPr>
          <p:nvPr>
            <p:ph type="sldNum" sz="quarter" idx="10"/>
          </p:nvPr>
        </p:nvSpPr>
        <p:spPr>
          <a:xfrm>
            <a:off x="3543300" y="6325523"/>
            <a:ext cx="2133600" cy="365125"/>
          </a:xfrm>
        </p:spPr>
        <p:txBody>
          <a:bodyPr/>
          <a:lstStyle/>
          <a:p>
            <a:pPr algn="ctr">
              <a:defRPr/>
            </a:pPr>
            <a:fld id="{F7D3E85E-8050-4322-8369-87B2C70E5CD8}" type="slidenum">
              <a:rPr lang="en-US" smtClean="0"/>
              <a:pPr algn="ctr">
                <a:defRPr/>
              </a:pPr>
              <a:t>18</a:t>
            </a:fld>
            <a:endParaRPr lang="en-US" dirty="0"/>
          </a:p>
        </p:txBody>
      </p:sp>
      <p:sp>
        <p:nvSpPr>
          <p:cNvPr id="7" name="Date Placeholder 6"/>
          <p:cNvSpPr txBox="1">
            <a:spLocks/>
          </p:cNvSpPr>
          <p:nvPr/>
        </p:nvSpPr>
        <p:spPr>
          <a:xfrm>
            <a:off x="542109"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7/17/2013</a:t>
            </a:r>
            <a:endParaRPr lang="en-US" dirty="0"/>
          </a:p>
        </p:txBody>
      </p:sp>
    </p:spTree>
    <p:extLst>
      <p:ext uri="{BB962C8B-B14F-4D97-AF65-F5344CB8AC3E}">
        <p14:creationId xmlns:p14="http://schemas.microsoft.com/office/powerpoint/2010/main" val="2660004673"/>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838200"/>
            <a:ext cx="6858000" cy="3970318"/>
          </a:xfrm>
          <a:prstGeom prst="rect">
            <a:avLst/>
          </a:prstGeom>
        </p:spPr>
        <p:txBody>
          <a:bodyPr wrap="square">
            <a:spAutoFit/>
          </a:bodyPr>
          <a:lstStyle/>
          <a:p>
            <a:pPr lvl="0"/>
            <a:r>
              <a:rPr lang="en-US" sz="2800" dirty="0"/>
              <a:t>Evidence can take a variety of forms, but the important take-away is that it should be a reliable way to measure/demonstrate whatever it is that is trying to be shown.  Different types of evidence show different things (real/tangible stuff like lesson plans, representative stuff like a log of calls made to parents, etc.) and there is a sliding scale of </a:t>
            </a:r>
            <a:r>
              <a:rPr lang="en-US" sz="2800" dirty="0" smtClean="0"/>
              <a:t>reliability</a:t>
            </a:r>
            <a:r>
              <a:rPr lang="en-US" sz="2800" dirty="0"/>
              <a:t>.</a:t>
            </a:r>
          </a:p>
        </p:txBody>
      </p:sp>
      <p:pic>
        <p:nvPicPr>
          <p:cNvPr id="7170" name="Picture 2"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366468"/>
            <a:ext cx="1795882" cy="18333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618" y="5717177"/>
            <a:ext cx="975902" cy="836023"/>
          </a:xfrm>
          <a:prstGeom prst="rect">
            <a:avLst/>
          </a:prstGeom>
        </p:spPr>
      </p:pic>
      <p:sp>
        <p:nvSpPr>
          <p:cNvPr id="4" name="Date Placeholder 3"/>
          <p:cNvSpPr>
            <a:spLocks noGrp="1"/>
          </p:cNvSpPr>
          <p:nvPr>
            <p:ph type="dt" sz="half" idx="10"/>
          </p:nvPr>
        </p:nvSpPr>
        <p:spPr/>
        <p:txBody>
          <a:bodyPr/>
          <a:lstStyle/>
          <a:p>
            <a:r>
              <a:rPr lang="en-US" smtClean="0"/>
              <a:t>7/17/2013</a:t>
            </a:r>
            <a:endParaRPr lang="en-US"/>
          </a:p>
        </p:txBody>
      </p:sp>
      <p:sp>
        <p:nvSpPr>
          <p:cNvPr id="7" name="Footer Placeholder 6"/>
          <p:cNvSpPr>
            <a:spLocks noGrp="1"/>
          </p:cNvSpPr>
          <p:nvPr>
            <p:ph type="ftr" sz="quarter" idx="11"/>
          </p:nvPr>
        </p:nvSpPr>
        <p:spPr/>
        <p:txBody>
          <a:bodyPr/>
          <a:lstStyle/>
          <a:p>
            <a:r>
              <a:rPr lang="en-US" dirty="0" smtClean="0"/>
              <a:t>19</a:t>
            </a:r>
            <a:endParaRPr lang="en-US" dirty="0"/>
          </a:p>
        </p:txBody>
      </p:sp>
    </p:spTree>
    <p:extLst>
      <p:ext uri="{BB962C8B-B14F-4D97-AF65-F5344CB8AC3E}">
        <p14:creationId xmlns:p14="http://schemas.microsoft.com/office/powerpoint/2010/main" val="278602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52400"/>
            <a:ext cx="8229600" cy="1143000"/>
          </a:xfrm>
        </p:spPr>
        <p:txBody>
          <a:bodyPr/>
          <a:lstStyle/>
          <a:p>
            <a:r>
              <a:rPr lang="en-US" dirty="0" smtClean="0"/>
              <a:t>PERA Training – What is Evidence?</a:t>
            </a:r>
            <a:endParaRPr lang="en-US" dirty="0"/>
          </a:p>
        </p:txBody>
      </p:sp>
      <p:sp>
        <p:nvSpPr>
          <p:cNvPr id="3" name="TextBox 2"/>
          <p:cNvSpPr txBox="1"/>
          <p:nvPr/>
        </p:nvSpPr>
        <p:spPr>
          <a:xfrm>
            <a:off x="609600" y="1371600"/>
            <a:ext cx="7924800" cy="4708981"/>
          </a:xfrm>
          <a:prstGeom prst="rect">
            <a:avLst/>
          </a:prstGeom>
          <a:noFill/>
        </p:spPr>
        <p:txBody>
          <a:bodyPr wrap="square" rtlCol="0">
            <a:spAutoFit/>
          </a:bodyPr>
          <a:lstStyle/>
          <a:p>
            <a:pPr algn="ctr"/>
            <a:r>
              <a:rPr lang="en-US" sz="2000" dirty="0" smtClean="0"/>
              <a:t>The purpose of this training is to hold an interactive session that allows for  discussion.  Both the Framework for Teaching (Danielson’s continuum) and the concept of evidence are integrated so deeply in each other that it is difficult to determine which should come first (sort of like the “chicken or the egg” argument). </a:t>
            </a:r>
          </a:p>
          <a:p>
            <a:endParaRPr lang="en-US" sz="2000" dirty="0"/>
          </a:p>
          <a:p>
            <a:endParaRPr lang="en-US" sz="2000" dirty="0" smtClean="0"/>
          </a:p>
          <a:p>
            <a:endParaRPr lang="en-US" sz="2000" dirty="0"/>
          </a:p>
          <a:p>
            <a:endParaRPr lang="en-US" sz="2000" dirty="0" smtClean="0"/>
          </a:p>
          <a:p>
            <a:endParaRPr lang="en-US" sz="2000" dirty="0"/>
          </a:p>
          <a:p>
            <a:pPr algn="ctr"/>
            <a:endParaRPr lang="en-US" sz="2000" dirty="0" smtClean="0"/>
          </a:p>
          <a:p>
            <a:pPr algn="ctr"/>
            <a:endParaRPr lang="en-US" sz="2000" dirty="0"/>
          </a:p>
          <a:p>
            <a:pPr algn="ctr"/>
            <a:r>
              <a:rPr lang="en-US" sz="2000" dirty="0"/>
              <a:t>This training </a:t>
            </a:r>
            <a:r>
              <a:rPr lang="en-US" sz="2000" dirty="0" smtClean="0"/>
              <a:t>focusing </a:t>
            </a:r>
            <a:r>
              <a:rPr lang="en-US" sz="2000" dirty="0"/>
              <a:t>on the concept of </a:t>
            </a:r>
            <a:r>
              <a:rPr lang="en-US" sz="2000" dirty="0" smtClean="0"/>
              <a:t>evidence is meant to foster discussion, so we look forward to your participation through questions or discussion points.</a:t>
            </a:r>
            <a:endParaRPr lang="en-US" sz="2000" dirty="0"/>
          </a:p>
        </p:txBody>
      </p:sp>
      <p:pic>
        <p:nvPicPr>
          <p:cNvPr id="8194" name="Picture 2" descr="C:\Users\Carolyn.Sloan\AppData\Local\Microsoft\Windows\Temporary Internet Files\Content.IE5\03YRDWYF\MC9002833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2029" y="3048000"/>
            <a:ext cx="1676400" cy="16890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618" y="5717177"/>
            <a:ext cx="975902" cy="836023"/>
          </a:xfrm>
          <a:prstGeom prst="rect">
            <a:avLst/>
          </a:prstGeom>
        </p:spPr>
      </p:pic>
      <p:sp>
        <p:nvSpPr>
          <p:cNvPr id="7" name="Date Placeholder 6"/>
          <p:cNvSpPr>
            <a:spLocks noGrp="1"/>
          </p:cNvSpPr>
          <p:nvPr>
            <p:ph type="dt" sz="half" idx="10"/>
          </p:nvPr>
        </p:nvSpPr>
        <p:spPr/>
        <p:txBody>
          <a:bodyPr/>
          <a:lstStyle/>
          <a:p>
            <a:r>
              <a:rPr lang="en-US" smtClean="0"/>
              <a:t>7/17/2013</a:t>
            </a:r>
            <a:endParaRPr lang="en-US"/>
          </a:p>
        </p:txBody>
      </p:sp>
      <p:sp>
        <p:nvSpPr>
          <p:cNvPr id="9" name="Footer Placeholder 8"/>
          <p:cNvSpPr>
            <a:spLocks noGrp="1"/>
          </p:cNvSpPr>
          <p:nvPr>
            <p:ph type="ftr" sz="quarter" idx="11"/>
          </p:nvPr>
        </p:nvSpPr>
        <p:spPr/>
        <p:txBody>
          <a:bodyPr/>
          <a:lstStyle/>
          <a:p>
            <a:r>
              <a:rPr lang="en-US" smtClean="0"/>
              <a:t>2</a:t>
            </a:r>
            <a:endParaRPr lang="en-US" dirty="0"/>
          </a:p>
        </p:txBody>
      </p:sp>
    </p:spTree>
    <p:extLst>
      <p:ext uri="{BB962C8B-B14F-4D97-AF65-F5344CB8AC3E}">
        <p14:creationId xmlns:p14="http://schemas.microsoft.com/office/powerpoint/2010/main" val="4278887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18" y="2209800"/>
            <a:ext cx="7010400" cy="3539430"/>
          </a:xfrm>
          <a:prstGeom prst="rect">
            <a:avLst/>
          </a:prstGeom>
        </p:spPr>
        <p:txBody>
          <a:bodyPr wrap="square">
            <a:spAutoFit/>
          </a:bodyPr>
          <a:lstStyle/>
          <a:p>
            <a:pPr lvl="0"/>
            <a:r>
              <a:rPr lang="en-US" sz="3200" dirty="0"/>
              <a:t>In the law, there are rules that have to be met to ensure fairness of the </a:t>
            </a:r>
            <a:r>
              <a:rPr lang="en-US" sz="3200" dirty="0" smtClean="0"/>
              <a:t>stuff, or evidence.</a:t>
            </a:r>
            <a:r>
              <a:rPr lang="en-US" sz="3200" dirty="0"/>
              <a:t>  </a:t>
            </a:r>
            <a:r>
              <a:rPr lang="en-US" sz="3200" dirty="0" smtClean="0"/>
              <a:t>There are several bargaining implications here including the rules </a:t>
            </a:r>
            <a:r>
              <a:rPr lang="en-US" sz="3200" dirty="0"/>
              <a:t>for evidence in evaluation—what do you think is a reliable measure, how much, etc.</a:t>
            </a:r>
          </a:p>
        </p:txBody>
      </p:sp>
      <p:pic>
        <p:nvPicPr>
          <p:cNvPr id="6146" name="Picture 2" descr="C:\Users\Carolyn.Sloan\AppData\Local\Microsoft\Windows\Temporary Internet Files\Content.IE5\FIWFQ15E\MC9000569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09600"/>
            <a:ext cx="1818742" cy="1716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618" y="5717177"/>
            <a:ext cx="975902" cy="836023"/>
          </a:xfrm>
          <a:prstGeom prst="rect">
            <a:avLst/>
          </a:prstGeom>
        </p:spPr>
      </p:pic>
      <p:sp>
        <p:nvSpPr>
          <p:cNvPr id="5" name="Date Placeholder 4"/>
          <p:cNvSpPr>
            <a:spLocks noGrp="1"/>
          </p:cNvSpPr>
          <p:nvPr>
            <p:ph type="dt" sz="half" idx="10"/>
          </p:nvPr>
        </p:nvSpPr>
        <p:spPr/>
        <p:txBody>
          <a:bodyPr/>
          <a:lstStyle/>
          <a:p>
            <a:r>
              <a:rPr lang="en-US" dirty="0" smtClean="0"/>
              <a:t>7/17/2013</a:t>
            </a:r>
            <a:endParaRPr lang="en-US" dirty="0"/>
          </a:p>
        </p:txBody>
      </p:sp>
      <p:sp>
        <p:nvSpPr>
          <p:cNvPr id="7" name="Footer Placeholder 6"/>
          <p:cNvSpPr>
            <a:spLocks noGrp="1"/>
          </p:cNvSpPr>
          <p:nvPr>
            <p:ph type="ftr" sz="quarter" idx="11"/>
          </p:nvPr>
        </p:nvSpPr>
        <p:spPr/>
        <p:txBody>
          <a:bodyPr/>
          <a:lstStyle/>
          <a:p>
            <a:r>
              <a:rPr lang="en-US" dirty="0" smtClean="0"/>
              <a:t>20</a:t>
            </a:r>
            <a:endParaRPr lang="en-US" dirty="0"/>
          </a:p>
        </p:txBody>
      </p:sp>
    </p:spTree>
    <p:extLst>
      <p:ext uri="{BB962C8B-B14F-4D97-AF65-F5344CB8AC3E}">
        <p14:creationId xmlns:p14="http://schemas.microsoft.com/office/powerpoint/2010/main" val="3646639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52600"/>
            <a:ext cx="7543800" cy="4031873"/>
          </a:xfrm>
          <a:prstGeom prst="rect">
            <a:avLst/>
          </a:prstGeom>
        </p:spPr>
        <p:txBody>
          <a:bodyPr wrap="square">
            <a:spAutoFit/>
          </a:bodyPr>
          <a:lstStyle/>
          <a:p>
            <a:pPr lvl="0"/>
            <a:r>
              <a:rPr lang="en-US" sz="3200" dirty="0"/>
              <a:t>The stuff that is “in evidence” is all </a:t>
            </a:r>
            <a:endParaRPr lang="en-US" sz="3200" dirty="0" smtClean="0"/>
          </a:p>
          <a:p>
            <a:pPr lvl="0"/>
            <a:r>
              <a:rPr lang="en-US" sz="3200" dirty="0" smtClean="0"/>
              <a:t>that </a:t>
            </a:r>
            <a:r>
              <a:rPr lang="en-US" sz="3200" dirty="0"/>
              <a:t>can be considered in </a:t>
            </a:r>
            <a:r>
              <a:rPr lang="en-US" sz="3200" dirty="0" smtClean="0"/>
              <a:t>a teacher practice evaluation.</a:t>
            </a:r>
            <a:r>
              <a:rPr lang="en-US" sz="3200" dirty="0"/>
              <a:t>  </a:t>
            </a:r>
            <a:r>
              <a:rPr lang="en-US" sz="3200" dirty="0" smtClean="0"/>
              <a:t>The administrator has to present the evidence to the teacher and the teacher has to present to the administrator.  In other words, </a:t>
            </a:r>
            <a:r>
              <a:rPr lang="en-US" sz="3200" dirty="0"/>
              <a:t>the district and teacher can’t go back after a certain point and add stuff in if they didn’t try to do that before.</a:t>
            </a:r>
          </a:p>
        </p:txBody>
      </p:sp>
      <p:pic>
        <p:nvPicPr>
          <p:cNvPr id="5123" name="Picture 3" descr="C:\Users\Carolyn.Sloan\AppData\Local\Microsoft\Windows\Temporary Internet Files\Content.IE5\Q4UGPO0C\MC9003101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33400"/>
            <a:ext cx="1600200" cy="1722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717177"/>
            <a:ext cx="960120" cy="822503"/>
          </a:xfrm>
          <a:prstGeom prst="rect">
            <a:avLst/>
          </a:prstGeom>
        </p:spPr>
      </p:pic>
      <p:sp>
        <p:nvSpPr>
          <p:cNvPr id="5" name="Date Placeholder 4"/>
          <p:cNvSpPr>
            <a:spLocks noGrp="1"/>
          </p:cNvSpPr>
          <p:nvPr>
            <p:ph type="dt" sz="half" idx="10"/>
          </p:nvPr>
        </p:nvSpPr>
        <p:spPr/>
        <p:txBody>
          <a:bodyPr/>
          <a:lstStyle/>
          <a:p>
            <a:r>
              <a:rPr lang="en-US" smtClean="0"/>
              <a:t>7/17/2013</a:t>
            </a:r>
            <a:endParaRPr lang="en-US"/>
          </a:p>
        </p:txBody>
      </p:sp>
      <p:sp>
        <p:nvSpPr>
          <p:cNvPr id="7" name="Footer Placeholder 6"/>
          <p:cNvSpPr>
            <a:spLocks noGrp="1"/>
          </p:cNvSpPr>
          <p:nvPr>
            <p:ph type="ftr" sz="quarter" idx="11"/>
          </p:nvPr>
        </p:nvSpPr>
        <p:spPr/>
        <p:txBody>
          <a:bodyPr/>
          <a:lstStyle/>
          <a:p>
            <a:r>
              <a:rPr lang="en-US" dirty="0" smtClean="0"/>
              <a:t>21</a:t>
            </a:r>
            <a:endParaRPr lang="en-US" dirty="0"/>
          </a:p>
        </p:txBody>
      </p:sp>
    </p:spTree>
    <p:extLst>
      <p:ext uri="{BB962C8B-B14F-4D97-AF65-F5344CB8AC3E}">
        <p14:creationId xmlns:p14="http://schemas.microsoft.com/office/powerpoint/2010/main" val="3362248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76400"/>
            <a:ext cx="8077200" cy="4801314"/>
          </a:xfrm>
          <a:prstGeom prst="rect">
            <a:avLst/>
          </a:prstGeom>
        </p:spPr>
        <p:txBody>
          <a:bodyPr wrap="square">
            <a:spAutoFit/>
          </a:bodyPr>
          <a:lstStyle/>
          <a:p>
            <a:pPr lvl="0"/>
            <a:r>
              <a:rPr lang="en-US" sz="3200" dirty="0"/>
              <a:t>For evaluation purposes, we want to try to stick to personal knowledge comments as much as possible. </a:t>
            </a:r>
            <a:r>
              <a:rPr lang="en-US" sz="3200" dirty="0" smtClean="0"/>
              <a:t> What did they see, hear or witness themselves—not what did someone else tell them.  </a:t>
            </a:r>
            <a:r>
              <a:rPr lang="en-US" sz="3200" dirty="0"/>
              <a:t>(While opinions can be given as evidence in legal proceeding, there are special rules associated with doing </a:t>
            </a:r>
            <a:r>
              <a:rPr lang="en-US" sz="3200" dirty="0" smtClean="0"/>
              <a:t>so and we want to stay away from those in teacher practice evaluations.)</a:t>
            </a:r>
            <a:endParaRPr lang="en-US" sz="3200" dirty="0"/>
          </a:p>
          <a:p>
            <a:r>
              <a:rPr lang="en-US" dirty="0"/>
              <a:t> </a:t>
            </a:r>
          </a:p>
        </p:txBody>
      </p:sp>
      <p:pic>
        <p:nvPicPr>
          <p:cNvPr id="4098" name="Picture 2" descr="C:\Users\Carolyn.Sloan\AppData\Local\Microsoft\Windows\Temporary Internet Files\Content.IE5\UVAXSO7O\MC9003267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86182"/>
            <a:ext cx="181417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734" y="5717177"/>
            <a:ext cx="887786" cy="760537"/>
          </a:xfrm>
          <a:prstGeom prst="rect">
            <a:avLst/>
          </a:prstGeom>
        </p:spPr>
      </p:pic>
      <p:sp>
        <p:nvSpPr>
          <p:cNvPr id="5" name="Date Placeholder 4"/>
          <p:cNvSpPr>
            <a:spLocks noGrp="1"/>
          </p:cNvSpPr>
          <p:nvPr>
            <p:ph type="dt" sz="half" idx="10"/>
          </p:nvPr>
        </p:nvSpPr>
        <p:spPr/>
        <p:txBody>
          <a:bodyPr/>
          <a:lstStyle/>
          <a:p>
            <a:r>
              <a:rPr lang="en-US" smtClean="0"/>
              <a:t>7/17/2013</a:t>
            </a:r>
            <a:endParaRPr lang="en-US"/>
          </a:p>
        </p:txBody>
      </p:sp>
      <p:sp>
        <p:nvSpPr>
          <p:cNvPr id="7" name="Footer Placeholder 6"/>
          <p:cNvSpPr>
            <a:spLocks noGrp="1"/>
          </p:cNvSpPr>
          <p:nvPr>
            <p:ph type="ftr" sz="quarter" idx="11"/>
          </p:nvPr>
        </p:nvSpPr>
        <p:spPr/>
        <p:txBody>
          <a:bodyPr/>
          <a:lstStyle/>
          <a:p>
            <a:r>
              <a:rPr lang="en-US" dirty="0" smtClean="0"/>
              <a:t>22</a:t>
            </a:r>
            <a:endParaRPr lang="en-US" dirty="0"/>
          </a:p>
        </p:txBody>
      </p:sp>
    </p:spTree>
    <p:extLst>
      <p:ext uri="{BB962C8B-B14F-4D97-AF65-F5344CB8AC3E}">
        <p14:creationId xmlns:p14="http://schemas.microsoft.com/office/powerpoint/2010/main" val="3217567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12845"/>
            <a:ext cx="7162800" cy="5632311"/>
          </a:xfrm>
          <a:prstGeom prst="rect">
            <a:avLst/>
          </a:prstGeom>
        </p:spPr>
        <p:txBody>
          <a:bodyPr wrap="square">
            <a:spAutoFit/>
          </a:bodyPr>
          <a:lstStyle/>
          <a:p>
            <a:r>
              <a:rPr lang="en-US" sz="2400" dirty="0"/>
              <a:t>Evidence also can be categorized as either direct or circumstantial in nature.  Circumstantial evidence requires an inference to be drawn from it for the evidence to be relevant.  Thus, circumstantial evidence is used indirectly through inferences.  </a:t>
            </a:r>
            <a:endParaRPr lang="en-US" sz="2400" dirty="0" smtClean="0"/>
          </a:p>
          <a:p>
            <a:endParaRPr lang="en-US" sz="2400" dirty="0"/>
          </a:p>
          <a:p>
            <a:r>
              <a:rPr lang="en-US" sz="2400" dirty="0" smtClean="0"/>
              <a:t>For </a:t>
            </a:r>
            <a:r>
              <a:rPr lang="en-US" sz="2400" dirty="0"/>
              <a:t>example, </a:t>
            </a:r>
            <a:r>
              <a:rPr lang="en-US" sz="2400" dirty="0" smtClean="0"/>
              <a:t>an Administrator who states “I saw the teacher yell at the student and heard her threaten to slap the student,” </a:t>
            </a:r>
            <a:r>
              <a:rPr lang="en-US" sz="2400" dirty="0"/>
              <a:t>provides direct </a:t>
            </a:r>
            <a:r>
              <a:rPr lang="en-US" sz="2400" dirty="0" smtClean="0"/>
              <a:t>evidence.</a:t>
            </a:r>
            <a:r>
              <a:rPr lang="en-US" sz="2400" dirty="0"/>
              <a:t> </a:t>
            </a:r>
            <a:r>
              <a:rPr lang="en-US" sz="2400" dirty="0" smtClean="0"/>
              <a:t>The statement that “the teacher said something and then the student started crying which means she must have threatened the student”, is circumstantial.</a:t>
            </a:r>
            <a:r>
              <a:rPr lang="en-US" sz="2400" dirty="0"/>
              <a:t>  The </a:t>
            </a:r>
            <a:r>
              <a:rPr lang="en-US" sz="2400" dirty="0" smtClean="0"/>
              <a:t>teacher speaking and the student crying </a:t>
            </a:r>
            <a:r>
              <a:rPr lang="en-US" sz="2400" dirty="0"/>
              <a:t>both require inference to prove the material fact, that </a:t>
            </a:r>
            <a:r>
              <a:rPr lang="en-US" sz="2400" dirty="0" smtClean="0"/>
              <a:t>the teacher said something which threatened the student.</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6967" y="5717177"/>
            <a:ext cx="886953" cy="759823"/>
          </a:xfrm>
          <a:prstGeom prst="rect">
            <a:avLst/>
          </a:prstGeom>
        </p:spPr>
      </p:pic>
      <p:sp>
        <p:nvSpPr>
          <p:cNvPr id="6" name="Date Placeholder 5"/>
          <p:cNvSpPr>
            <a:spLocks noGrp="1"/>
          </p:cNvSpPr>
          <p:nvPr>
            <p:ph type="dt" sz="half" idx="10"/>
          </p:nvPr>
        </p:nvSpPr>
        <p:spPr/>
        <p:txBody>
          <a:bodyPr/>
          <a:lstStyle/>
          <a:p>
            <a:r>
              <a:rPr lang="en-US" smtClean="0"/>
              <a:t>7/17/2013</a:t>
            </a:r>
            <a:endParaRPr lang="en-US"/>
          </a:p>
        </p:txBody>
      </p:sp>
      <p:sp>
        <p:nvSpPr>
          <p:cNvPr id="7" name="Footer Placeholder 6"/>
          <p:cNvSpPr>
            <a:spLocks noGrp="1"/>
          </p:cNvSpPr>
          <p:nvPr>
            <p:ph type="ftr" sz="quarter" idx="11"/>
          </p:nvPr>
        </p:nvSpPr>
        <p:spPr/>
        <p:txBody>
          <a:bodyPr/>
          <a:lstStyle/>
          <a:p>
            <a:r>
              <a:rPr lang="en-US" dirty="0" smtClean="0"/>
              <a:t>23</a:t>
            </a:r>
            <a:endParaRPr lang="en-US" dirty="0"/>
          </a:p>
        </p:txBody>
      </p:sp>
    </p:spTree>
    <p:extLst>
      <p:ext uri="{BB962C8B-B14F-4D97-AF65-F5344CB8AC3E}">
        <p14:creationId xmlns:p14="http://schemas.microsoft.com/office/powerpoint/2010/main" val="175168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of Non-Observable Standards/Components</a:t>
            </a:r>
            <a:endParaRPr lang="en-US" dirty="0"/>
          </a:p>
        </p:txBody>
      </p:sp>
      <p:sp>
        <p:nvSpPr>
          <p:cNvPr id="3" name="Content Placeholder 2"/>
          <p:cNvSpPr>
            <a:spLocks noGrp="1"/>
          </p:cNvSpPr>
          <p:nvPr>
            <p:ph idx="1"/>
          </p:nvPr>
        </p:nvSpPr>
        <p:spPr/>
        <p:txBody>
          <a:bodyPr/>
          <a:lstStyle/>
          <a:p>
            <a:r>
              <a:rPr lang="en-US" dirty="0" smtClean="0"/>
              <a:t>The Illinois Professional Teaching Standards and the Danielson Framework for Teaching all include items that are not usually observed when teaching a lesson.</a:t>
            </a:r>
          </a:p>
          <a:p>
            <a:r>
              <a:rPr lang="en-US" dirty="0" smtClean="0"/>
              <a:t>The next activity focuses on finding examples of evidence that demonstrates teachers’ good work in these areas.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167" y="5717177"/>
            <a:ext cx="886953" cy="759823"/>
          </a:xfrm>
          <a:prstGeom prst="rect">
            <a:avLst/>
          </a:prstGeom>
        </p:spPr>
      </p:pic>
      <p:sp>
        <p:nvSpPr>
          <p:cNvPr id="7" name="Date Placeholder 6"/>
          <p:cNvSpPr>
            <a:spLocks noGrp="1"/>
          </p:cNvSpPr>
          <p:nvPr>
            <p:ph type="dt" sz="half" idx="10"/>
          </p:nvPr>
        </p:nvSpPr>
        <p:spPr/>
        <p:txBody>
          <a:bodyPr/>
          <a:lstStyle/>
          <a:p>
            <a:r>
              <a:rPr lang="en-US" smtClean="0"/>
              <a:t>7/17/2013</a:t>
            </a:r>
            <a:endParaRPr lang="en-US"/>
          </a:p>
        </p:txBody>
      </p:sp>
      <p:sp>
        <p:nvSpPr>
          <p:cNvPr id="8" name="Footer Placeholder 7"/>
          <p:cNvSpPr>
            <a:spLocks noGrp="1"/>
          </p:cNvSpPr>
          <p:nvPr>
            <p:ph type="ftr" sz="quarter" idx="11"/>
          </p:nvPr>
        </p:nvSpPr>
        <p:spPr/>
        <p:txBody>
          <a:bodyPr/>
          <a:lstStyle/>
          <a:p>
            <a:r>
              <a:rPr lang="en-US" dirty="0" smtClean="0"/>
              <a:t>24</a:t>
            </a:r>
            <a:endParaRPr lang="en-US" dirty="0"/>
          </a:p>
        </p:txBody>
      </p:sp>
    </p:spTree>
    <p:extLst>
      <p:ext uri="{BB962C8B-B14F-4D97-AF65-F5344CB8AC3E}">
        <p14:creationId xmlns:p14="http://schemas.microsoft.com/office/powerpoint/2010/main" val="3803051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Evidence Activity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Please read the handout describing the non-observable Illinois Professional Teaching Standards or the Danielson Framework (Domains 1 and 4).</a:t>
            </a:r>
            <a:endParaRPr lang="en-US" dirty="0"/>
          </a:p>
          <a:p>
            <a:r>
              <a:rPr lang="en-US" dirty="0" smtClean="0"/>
              <a:t>Working together think of what artifacts demonstrate a teachers work in these areas. Record these ideas on chart paper.</a:t>
            </a:r>
          </a:p>
          <a:p>
            <a:r>
              <a:rPr lang="en-US" dirty="0" smtClean="0"/>
              <a:t>Remember to identify some artifacts that can be used as evidence for more than one standard or component.</a:t>
            </a:r>
          </a:p>
          <a:p>
            <a:endParaRPr lang="en-US" dirty="0" smtClean="0"/>
          </a:p>
          <a:p>
            <a:pPr marL="0" indent="0">
              <a:buNone/>
            </a:pP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5791200"/>
            <a:ext cx="889494" cy="762000"/>
          </a:xfrm>
          <a:prstGeom prst="rect">
            <a:avLst/>
          </a:prstGeom>
        </p:spPr>
      </p:pic>
      <p:sp>
        <p:nvSpPr>
          <p:cNvPr id="7" name="Date Placeholder 6"/>
          <p:cNvSpPr>
            <a:spLocks noGrp="1"/>
          </p:cNvSpPr>
          <p:nvPr>
            <p:ph type="dt" sz="half" idx="10"/>
          </p:nvPr>
        </p:nvSpPr>
        <p:spPr/>
        <p:txBody>
          <a:bodyPr/>
          <a:lstStyle/>
          <a:p>
            <a:r>
              <a:rPr lang="en-US" dirty="0" smtClean="0"/>
              <a:t>7/17/2013</a:t>
            </a:r>
            <a:endParaRPr lang="en-US" dirty="0"/>
          </a:p>
        </p:txBody>
      </p:sp>
      <p:sp>
        <p:nvSpPr>
          <p:cNvPr id="8" name="Footer Placeholder 7"/>
          <p:cNvSpPr>
            <a:spLocks noGrp="1"/>
          </p:cNvSpPr>
          <p:nvPr>
            <p:ph type="ftr" sz="quarter" idx="11"/>
          </p:nvPr>
        </p:nvSpPr>
        <p:spPr/>
        <p:txBody>
          <a:bodyPr/>
          <a:lstStyle/>
          <a:p>
            <a:r>
              <a:rPr lang="en-US" dirty="0" smtClean="0"/>
              <a:t>25</a:t>
            </a:r>
            <a:endParaRPr lang="en-US" dirty="0"/>
          </a:p>
        </p:txBody>
      </p:sp>
    </p:spTree>
    <p:extLst>
      <p:ext uri="{BB962C8B-B14F-4D97-AF65-F5344CB8AC3E}">
        <p14:creationId xmlns:p14="http://schemas.microsoft.com/office/powerpoint/2010/main" val="376112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30" name="Group 26"/>
          <p:cNvGraphicFramePr>
            <a:graphicFrameLocks noGrp="1"/>
          </p:cNvGraphicFramePr>
          <p:nvPr>
            <p:ph idx="1"/>
            <p:extLst>
              <p:ext uri="{D42A27DB-BD31-4B8C-83A1-F6EECF244321}">
                <p14:modId xmlns:p14="http://schemas.microsoft.com/office/powerpoint/2010/main" val="1588213360"/>
              </p:ext>
            </p:extLst>
          </p:nvPr>
        </p:nvGraphicFramePr>
        <p:xfrm>
          <a:off x="685800" y="2286000"/>
          <a:ext cx="7848600" cy="2651760"/>
        </p:xfrm>
        <a:graphic>
          <a:graphicData uri="http://schemas.openxmlformats.org/drawingml/2006/table">
            <a:tbl>
              <a:tblPr/>
              <a:tblGrid>
                <a:gridCol w="3924300"/>
                <a:gridCol w="3924300"/>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65" charset="-128"/>
                        </a:rPr>
                        <a:t>EVIDENCE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ＭＳ Ｐゴシック" pitchFamily="-65" charset="-128"/>
                        </a:rPr>
                        <a:t>OPINION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65" charset="-128"/>
                        </a:rPr>
                        <a:t>observable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draws conclusions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objective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subjective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free of value judgment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may include value judgment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not subject to debate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65" charset="-128"/>
                        </a:rPr>
                        <a:t>(unambiguous)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65" charset="-128"/>
                        </a:rPr>
                        <a:t>makes inferences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49174" name="Slide Number Placeholder 3"/>
          <p:cNvSpPr>
            <a:spLocks noGrp="1"/>
          </p:cNvSpPr>
          <p:nvPr>
            <p:ph type="sldNum" sz="quarter" idx="10"/>
          </p:nvPr>
        </p:nvSpPr>
        <p:spPr bwMode="auto">
          <a:xfrm>
            <a:off x="3505200" y="6183312"/>
            <a:ext cx="2133600" cy="476250"/>
          </a:xfrm>
          <a:noFill/>
          <a:ln>
            <a:miter lim="800000"/>
            <a:headEnd/>
            <a:tailEnd/>
          </a:ln>
        </p:spPr>
        <p:txBody>
          <a:bodyPr/>
          <a:lstStyle/>
          <a:p>
            <a:pPr algn="ctr"/>
            <a:fld id="{D1E7DF61-F616-4040-911C-83E7FA1C9D9F}" type="slidenum">
              <a:rPr lang="en-US"/>
              <a:pPr algn="ctr"/>
              <a:t>26</a:t>
            </a:fld>
            <a:endParaRPr lang="en-US" dirty="0"/>
          </a:p>
        </p:txBody>
      </p:sp>
      <p:sp>
        <p:nvSpPr>
          <p:cNvPr id="49176" name="Title 6"/>
          <p:cNvSpPr>
            <a:spLocks noGrp="1"/>
          </p:cNvSpPr>
          <p:nvPr>
            <p:ph type="title"/>
          </p:nvPr>
        </p:nvSpPr>
        <p:spPr>
          <a:xfrm>
            <a:off x="685800" y="609600"/>
            <a:ext cx="8015288" cy="914400"/>
          </a:xfrm>
        </p:spPr>
        <p:txBody>
          <a:bodyPr/>
          <a:lstStyle/>
          <a:p>
            <a:pPr eaLnBrk="1" hangingPunct="1"/>
            <a:r>
              <a:rPr lang="en-US" dirty="0" smtClean="0">
                <a:ea typeface="ＭＳ Ｐゴシック" pitchFamily="-65" charset="-128"/>
              </a:rPr>
              <a:t>Evidence vs. Opinion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6829"/>
            <a:ext cx="990600" cy="848614"/>
          </a:xfrm>
          <a:prstGeom prst="rect">
            <a:avLst/>
          </a:prstGeom>
        </p:spPr>
      </p:pic>
      <p:sp>
        <p:nvSpPr>
          <p:cNvPr id="6" name="Date Placeholder 6"/>
          <p:cNvSpPr txBox="1">
            <a:spLocks/>
          </p:cNvSpPr>
          <p:nvPr/>
        </p:nvSpPr>
        <p:spPr>
          <a:xfrm>
            <a:off x="457200" y="62944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7/17/2013</a:t>
            </a:r>
            <a:endParaRPr lang="en-US" dirty="0"/>
          </a:p>
        </p:txBody>
      </p:sp>
    </p:spTree>
    <p:extLst>
      <p:ext uri="{BB962C8B-B14F-4D97-AF65-F5344CB8AC3E}">
        <p14:creationId xmlns:p14="http://schemas.microsoft.com/office/powerpoint/2010/main" val="1939472973"/>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the ITED Document:</a:t>
            </a:r>
            <a:br>
              <a:rPr lang="en-US" dirty="0" smtClean="0"/>
            </a:br>
            <a:r>
              <a:rPr lang="en-US" dirty="0" smtClean="0"/>
              <a:t>Chapter 2A, Appendix 5</a:t>
            </a:r>
            <a:endParaRPr lang="en-US" dirty="0"/>
          </a:p>
        </p:txBody>
      </p:sp>
      <p:sp>
        <p:nvSpPr>
          <p:cNvPr id="3" name="Rectangle 2"/>
          <p:cNvSpPr/>
          <p:nvPr/>
        </p:nvSpPr>
        <p:spPr>
          <a:xfrm>
            <a:off x="699655" y="2362200"/>
            <a:ext cx="8077200" cy="3970318"/>
          </a:xfrm>
          <a:prstGeom prst="rect">
            <a:avLst/>
          </a:prstGeom>
        </p:spPr>
        <p:txBody>
          <a:bodyPr wrap="square">
            <a:spAutoFit/>
          </a:bodyPr>
          <a:lstStyle/>
          <a:p>
            <a:r>
              <a:rPr lang="en-US" sz="2800" dirty="0"/>
              <a:t>Evidence refers to data, information, artifacts and performances that educators </a:t>
            </a:r>
            <a:r>
              <a:rPr lang="en-US" sz="2800" dirty="0" smtClean="0"/>
              <a:t>and evaluators </a:t>
            </a:r>
            <a:r>
              <a:rPr lang="en-US" sz="2800" dirty="0"/>
              <a:t>review in order to accurately assess or determine educator effectiveness. </a:t>
            </a:r>
            <a:r>
              <a:rPr lang="en-US" sz="2800" dirty="0" smtClean="0"/>
              <a:t>The evidence </a:t>
            </a:r>
            <a:r>
              <a:rPr lang="en-US" sz="2800" dirty="0"/>
              <a:t>should be judged against specific teaching criteria or teaching standards,</a:t>
            </a:r>
          </a:p>
          <a:p>
            <a:r>
              <a:rPr lang="en-US" sz="2800" dirty="0"/>
              <a:t>elements and performance indicators. It should be objective and based on </a:t>
            </a:r>
            <a:r>
              <a:rPr lang="en-US" sz="2800" dirty="0" smtClean="0"/>
              <a:t>what  evaluators </a:t>
            </a:r>
            <a:r>
              <a:rPr lang="en-US" sz="2800" dirty="0"/>
              <a:t>see, hear and read while observing an educator’s practice or while engaging </a:t>
            </a:r>
            <a:r>
              <a:rPr lang="en-US" sz="2800" dirty="0" smtClean="0"/>
              <a:t>in conversations </a:t>
            </a:r>
            <a:r>
              <a:rPr lang="en-US" sz="2800" dirty="0"/>
              <a:t>with the educator.</a:t>
            </a:r>
          </a:p>
        </p:txBody>
      </p:sp>
      <p:pic>
        <p:nvPicPr>
          <p:cNvPr id="1026" name="Picture 2" descr="C:\Users\Carolyn.Sloan\AppData\Local\Microsoft\Windows\Temporary Internet Files\Content.IE5\03YRDWYF\MC9003516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6669" y="786897"/>
            <a:ext cx="1807675" cy="1575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026" y="5867400"/>
            <a:ext cx="889494" cy="762000"/>
          </a:xfrm>
          <a:prstGeom prst="rect">
            <a:avLst/>
          </a:prstGeom>
        </p:spPr>
      </p:pic>
      <p:sp>
        <p:nvSpPr>
          <p:cNvPr id="6" name="Date Placeholder 5"/>
          <p:cNvSpPr>
            <a:spLocks noGrp="1"/>
          </p:cNvSpPr>
          <p:nvPr>
            <p:ph type="dt" sz="half" idx="10"/>
          </p:nvPr>
        </p:nvSpPr>
        <p:spPr/>
        <p:txBody>
          <a:bodyPr/>
          <a:lstStyle/>
          <a:p>
            <a:r>
              <a:rPr lang="en-US" smtClean="0"/>
              <a:t>7/17/2013</a:t>
            </a:r>
            <a:endParaRPr lang="en-US"/>
          </a:p>
        </p:txBody>
      </p:sp>
      <p:sp>
        <p:nvSpPr>
          <p:cNvPr id="8" name="Footer Placeholder 7"/>
          <p:cNvSpPr>
            <a:spLocks noGrp="1"/>
          </p:cNvSpPr>
          <p:nvPr>
            <p:ph type="ftr" sz="quarter" idx="11"/>
          </p:nvPr>
        </p:nvSpPr>
        <p:spPr/>
        <p:txBody>
          <a:bodyPr/>
          <a:lstStyle/>
          <a:p>
            <a:r>
              <a:rPr lang="en-US" smtClean="0"/>
              <a:t>3</a:t>
            </a:r>
            <a:endParaRPr lang="en-US" dirty="0"/>
          </a:p>
        </p:txBody>
      </p:sp>
    </p:spTree>
    <p:extLst>
      <p:ext uri="{BB962C8B-B14F-4D97-AF65-F5344CB8AC3E}">
        <p14:creationId xmlns:p14="http://schemas.microsoft.com/office/powerpoint/2010/main" val="185044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7000" y="1182111"/>
            <a:ext cx="8229600" cy="1143000"/>
          </a:xfrm>
        </p:spPr>
        <p:txBody>
          <a:bodyPr/>
          <a:lstStyle/>
          <a:p>
            <a:r>
              <a:rPr lang="en-US" dirty="0" smtClean="0">
                <a:ea typeface="ＭＳ Ｐゴシック" pitchFamily="-65" charset="-128"/>
              </a:rPr>
              <a:t>A Clear Definition of Practice</a:t>
            </a:r>
          </a:p>
        </p:txBody>
      </p:sp>
      <p:sp>
        <p:nvSpPr>
          <p:cNvPr id="40963" name="Content Placeholder 2"/>
          <p:cNvSpPr>
            <a:spLocks noGrp="1"/>
          </p:cNvSpPr>
          <p:nvPr>
            <p:ph idx="1"/>
          </p:nvPr>
        </p:nvSpPr>
        <p:spPr>
          <a:xfrm>
            <a:off x="457200" y="2332038"/>
            <a:ext cx="8229600" cy="4525962"/>
          </a:xfrm>
        </p:spPr>
        <p:txBody>
          <a:bodyPr/>
          <a:lstStyle/>
          <a:p>
            <a:r>
              <a:rPr lang="en-US" dirty="0" smtClean="0">
                <a:ea typeface="ＭＳ Ｐゴシック" pitchFamily="-65" charset="-128"/>
              </a:rPr>
              <a:t>The Framework for Teaching guides collection of evidence of practice…  </a:t>
            </a:r>
          </a:p>
          <a:p>
            <a:pPr lvl="1"/>
            <a:r>
              <a:rPr lang="en-US" dirty="0" smtClean="0">
                <a:ea typeface="ＭＳ Ｐゴシック" pitchFamily="-65" charset="-128"/>
              </a:rPr>
              <a:t>that is grounded in actual events, in actions or statements, in artifacts, or in decisions a teacher makes.  </a:t>
            </a:r>
          </a:p>
          <a:p>
            <a:pPr lvl="1"/>
            <a:r>
              <a:rPr lang="en-US" dirty="0" smtClean="0">
                <a:ea typeface="ＭＳ Ｐゴシック" pitchFamily="-65" charset="-128"/>
              </a:rPr>
              <a:t>that serve as a basis of decision-making</a:t>
            </a:r>
          </a:p>
          <a:p>
            <a:pPr marL="457200" lvl="1" indent="0">
              <a:buNone/>
            </a:pPr>
            <a:endParaRPr lang="en-US" dirty="0" smtClean="0">
              <a:ea typeface="ＭＳ Ｐゴシック" pitchFamily="-65" charset="-128"/>
            </a:endParaRPr>
          </a:p>
        </p:txBody>
      </p:sp>
      <p:pic>
        <p:nvPicPr>
          <p:cNvPr id="4" name="Picture 3" descr="PPP_IEDUC_CLP_Books_c.png"/>
          <p:cNvPicPr>
            <a:picLocks/>
          </p:cNvPicPr>
          <p:nvPr/>
        </p:nvPicPr>
        <p:blipFill>
          <a:blip r:embed="rId3"/>
          <a:stretch>
            <a:fillRect/>
          </a:stretch>
        </p:blipFill>
        <p:spPr>
          <a:xfrm>
            <a:off x="7569200" y="300038"/>
            <a:ext cx="1574800" cy="2032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9200" y="5556623"/>
            <a:ext cx="1163320" cy="996578"/>
          </a:xfrm>
          <a:prstGeom prst="rect">
            <a:avLst/>
          </a:prstGeom>
        </p:spPr>
      </p:pic>
      <p:sp>
        <p:nvSpPr>
          <p:cNvPr id="5" name="Date Placeholder 4"/>
          <p:cNvSpPr>
            <a:spLocks noGrp="1"/>
          </p:cNvSpPr>
          <p:nvPr>
            <p:ph type="dt" sz="half" idx="10"/>
          </p:nvPr>
        </p:nvSpPr>
        <p:spPr/>
        <p:txBody>
          <a:bodyPr/>
          <a:lstStyle/>
          <a:p>
            <a:r>
              <a:rPr lang="en-US" smtClean="0"/>
              <a:t>7/17/2013</a:t>
            </a:r>
            <a:endParaRPr lang="en-US"/>
          </a:p>
        </p:txBody>
      </p:sp>
      <p:sp>
        <p:nvSpPr>
          <p:cNvPr id="6" name="Footer Placeholder 5"/>
          <p:cNvSpPr>
            <a:spLocks noGrp="1"/>
          </p:cNvSpPr>
          <p:nvPr>
            <p:ph type="ftr" sz="quarter" idx="11"/>
          </p:nvPr>
        </p:nvSpPr>
        <p:spPr/>
        <p:txBody>
          <a:bodyPr/>
          <a:lstStyle/>
          <a:p>
            <a:r>
              <a:rPr lang="en-US" smtClean="0"/>
              <a:t>4</a:t>
            </a:r>
            <a:endParaRPr lang="en-US" dirty="0"/>
          </a:p>
        </p:txBody>
      </p:sp>
    </p:spTree>
    <p:extLst>
      <p:ext uri="{BB962C8B-B14F-4D97-AF65-F5344CB8AC3E}">
        <p14:creationId xmlns:p14="http://schemas.microsoft.com/office/powerpoint/2010/main" val="274038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126833"/>
            <a:ext cx="6553200" cy="1143000"/>
          </a:xfrm>
        </p:spPr>
        <p:txBody>
          <a:bodyPr/>
          <a:lstStyle/>
          <a:p>
            <a:r>
              <a:rPr lang="en-US" dirty="0" smtClean="0">
                <a:ea typeface="ＭＳ Ｐゴシック" pitchFamily="-65" charset="-128"/>
              </a:rPr>
              <a:t>Evidence of Teaching</a:t>
            </a:r>
          </a:p>
        </p:txBody>
      </p:sp>
      <p:graphicFrame>
        <p:nvGraphicFramePr>
          <p:cNvPr id="4" name="Table Placeholder 3"/>
          <p:cNvGraphicFramePr>
            <a:graphicFrameLocks noGrp="1"/>
          </p:cNvGraphicFramePr>
          <p:nvPr>
            <p:ph type="tbl" idx="1"/>
          </p:nvPr>
        </p:nvGraphicFramePr>
        <p:xfrm>
          <a:off x="609600" y="1371600"/>
          <a:ext cx="8228013" cy="5295900"/>
        </p:xfrm>
        <a:graphic>
          <a:graphicData uri="http://schemas.openxmlformats.org/drawingml/2006/table">
            <a:tbl>
              <a:tblPr/>
              <a:tblGrid>
                <a:gridCol w="2743200"/>
                <a:gridCol w="2741613"/>
                <a:gridCol w="2743200"/>
              </a:tblGrid>
              <a:tr h="7715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ＭＳ Ｐゴシック" pitchFamily="-65" charset="-128"/>
                        </a:rPr>
                        <a:t>How to Gather Evidence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Calibri" pitchFamily="34" charset="0"/>
                          <a:ea typeface="ＭＳ Ｐゴシック" pitchFamily="-65" charset="-128"/>
                        </a:rPr>
                        <a:t>Classroom Practice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Calibri" pitchFamily="34" charset="0"/>
                          <a:ea typeface="ＭＳ Ｐゴシック" pitchFamily="-65" charset="-128"/>
                        </a:rPr>
                        <a:t>Non-classroom Practice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57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ea typeface="ＭＳ Ｐゴシック" pitchFamily="-65" charset="-128"/>
                        </a:rPr>
                        <a:t>Direct Observation: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C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cap="none" normalizeH="0" baseline="0" smtClean="0">
                          <a:ln>
                            <a:noFill/>
                          </a:ln>
                          <a:solidFill>
                            <a:srgbClr val="000000"/>
                          </a:solidFill>
                          <a:effectLst/>
                          <a:latin typeface="Calibri" pitchFamily="34" charset="0"/>
                          <a:ea typeface="ＭＳ Ｐゴシック" pitchFamily="-65" charset="-128"/>
                        </a:rPr>
                        <a:t>Observation of teaching, with a planning conference and a reflection conference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CB"/>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cap="none" normalizeH="0" baseline="0" smtClean="0">
                          <a:ln>
                            <a:noFill/>
                          </a:ln>
                          <a:solidFill>
                            <a:srgbClr val="000000"/>
                          </a:solidFill>
                          <a:effectLst/>
                          <a:latin typeface="Calibri" pitchFamily="34" charset="0"/>
                          <a:ea typeface="ＭＳ Ｐゴシック" pitchFamily="-65" charset="-128"/>
                        </a:rPr>
                        <a:t>Observation of practice-for example, a presentation to a child study team or leading a meeting with colleagues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CB"/>
                    </a:solidFill>
                  </a:tcPr>
                </a:tc>
              </a:tr>
              <a:tr h="2552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ＭＳ Ｐゴシック" pitchFamily="-65" charset="-128"/>
                        </a:rPr>
                        <a:t>Examine Artifacts: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cap="none" normalizeH="0" baseline="0" dirty="0" smtClean="0">
                          <a:ln>
                            <a:noFill/>
                          </a:ln>
                          <a:solidFill>
                            <a:srgbClr val="000000"/>
                          </a:solidFill>
                          <a:effectLst/>
                          <a:latin typeface="Calibri" pitchFamily="34" charset="0"/>
                          <a:ea typeface="ＭＳ Ｐゴシック" pitchFamily="-65" charset="-128"/>
                        </a:rPr>
                        <a:t>Analysis of activities and assignments for their cognitive challenge</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cap="none" normalizeH="0" baseline="0" dirty="0" smtClean="0">
                          <a:ln>
                            <a:noFill/>
                          </a:ln>
                          <a:solidFill>
                            <a:srgbClr val="000000"/>
                          </a:solidFill>
                          <a:effectLst/>
                          <a:latin typeface="Calibri" pitchFamily="34" charset="0"/>
                          <a:ea typeface="ＭＳ Ｐゴシック" pitchFamily="-65" charset="-128"/>
                        </a:rPr>
                        <a:t>Analysis of student work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cap="none" normalizeH="0" baseline="0" smtClean="0">
                          <a:ln>
                            <a:noFill/>
                          </a:ln>
                          <a:solidFill>
                            <a:srgbClr val="000000"/>
                          </a:solidFill>
                          <a:effectLst/>
                          <a:latin typeface="Calibri" pitchFamily="34" charset="0"/>
                          <a:ea typeface="ＭＳ Ｐゴシック" pitchFamily="-65" charset="-128"/>
                        </a:rPr>
                        <a:t>Planning documents-for example, a unit plan</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cap="none" normalizeH="0" baseline="0" smtClean="0">
                          <a:ln>
                            <a:noFill/>
                          </a:ln>
                          <a:solidFill>
                            <a:srgbClr val="000000"/>
                          </a:solidFill>
                          <a:effectLst/>
                          <a:latin typeface="Calibri" pitchFamily="34" charset="0"/>
                          <a:ea typeface="ＭＳ Ｐゴシック" pitchFamily="-65" charset="-128"/>
                        </a:rPr>
                        <a:t>Examples of components of Domain 4-for example, Communicating with Families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r>
            </a:tbl>
          </a:graphicData>
        </a:graphic>
      </p:graphicFrame>
      <p:sp>
        <p:nvSpPr>
          <p:cNvPr id="42005" name="TextBox 4"/>
          <p:cNvSpPr txBox="1">
            <a:spLocks noChangeArrowheads="1"/>
          </p:cNvSpPr>
          <p:nvPr/>
        </p:nvSpPr>
        <p:spPr bwMode="auto">
          <a:xfrm>
            <a:off x="609600" y="6605588"/>
            <a:ext cx="8228013" cy="252412"/>
          </a:xfrm>
          <a:prstGeom prst="rect">
            <a:avLst/>
          </a:prstGeom>
          <a:noFill/>
          <a:ln w="9525">
            <a:noFill/>
            <a:miter lim="800000"/>
            <a:headEnd/>
            <a:tailEnd/>
          </a:ln>
        </p:spPr>
        <p:txBody>
          <a:bodyPr>
            <a:spAutoFit/>
          </a:bodyPr>
          <a:lstStyle/>
          <a:p>
            <a:r>
              <a:rPr lang="en-US" sz="1000" dirty="0"/>
              <a:t>Danielson, C. (2008).  </a:t>
            </a:r>
            <a:r>
              <a:rPr lang="en-US" sz="1000" i="1" dirty="0"/>
              <a:t>The handbook for enhancing professional practice: Using the framework for teaching in your school.</a:t>
            </a:r>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304800"/>
            <a:ext cx="918754" cy="787066"/>
          </a:xfrm>
          <a:prstGeom prst="rect">
            <a:avLst/>
          </a:prstGeom>
        </p:spPr>
      </p:pic>
      <p:sp>
        <p:nvSpPr>
          <p:cNvPr id="3" name="Slide Number Placeholder 2"/>
          <p:cNvSpPr>
            <a:spLocks noGrp="1"/>
          </p:cNvSpPr>
          <p:nvPr>
            <p:ph type="sldNum" sz="quarter" idx="10"/>
          </p:nvPr>
        </p:nvSpPr>
        <p:spPr>
          <a:xfrm>
            <a:off x="3505200" y="6263006"/>
            <a:ext cx="2133600" cy="365125"/>
          </a:xfrm>
        </p:spPr>
        <p:txBody>
          <a:bodyPr/>
          <a:lstStyle/>
          <a:p>
            <a:pPr algn="ctr">
              <a:defRPr/>
            </a:pPr>
            <a:fld id="{F7D3E85E-8050-4322-8369-87B2C70E5CD8}" type="slidenum">
              <a:rPr lang="en-US" smtClean="0"/>
              <a:pPr algn="ctr">
                <a:defRPr/>
              </a:pPr>
              <a:t>5</a:t>
            </a:fld>
            <a:endParaRPr lang="en-US" dirty="0"/>
          </a:p>
        </p:txBody>
      </p:sp>
      <p:sp>
        <p:nvSpPr>
          <p:cNvPr id="8" name="Date Placeholder 4"/>
          <p:cNvSpPr txBox="1">
            <a:spLocks/>
          </p:cNvSpPr>
          <p:nvPr/>
        </p:nvSpPr>
        <p:spPr>
          <a:xfrm>
            <a:off x="587829" y="62404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7/17/2013</a:t>
            </a:r>
            <a:endParaRPr lang="en-US" dirty="0"/>
          </a:p>
        </p:txBody>
      </p:sp>
    </p:spTree>
    <p:extLst>
      <p:ext uri="{BB962C8B-B14F-4D97-AF65-F5344CB8AC3E}">
        <p14:creationId xmlns:p14="http://schemas.microsoft.com/office/powerpoint/2010/main" val="289110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990600" y="1981200"/>
            <a:ext cx="5943600" cy="3581400"/>
          </a:xfrm>
        </p:spPr>
        <p:txBody>
          <a:bodyPr/>
          <a:lstStyle/>
          <a:p>
            <a:pPr eaLnBrk="1" hangingPunct="1">
              <a:lnSpc>
                <a:spcPct val="90000"/>
              </a:lnSpc>
              <a:buFont typeface="Wingdings" pitchFamily="2" charset="2"/>
              <a:buAutoNum type="arabicPeriod"/>
            </a:pPr>
            <a:r>
              <a:rPr lang="en-US" smtClean="0">
                <a:ea typeface="ＭＳ Ｐゴシック" pitchFamily="-65" charset="-128"/>
              </a:rPr>
              <a:t>Verbatim scripting of teacher or student comments: </a:t>
            </a:r>
          </a:p>
          <a:p>
            <a:pPr eaLnBrk="1" hangingPunct="1">
              <a:lnSpc>
                <a:spcPct val="90000"/>
              </a:lnSpc>
            </a:pPr>
            <a:endParaRPr lang="en-US" smtClean="0">
              <a:ea typeface="ＭＳ Ｐゴシック" pitchFamily="-65" charset="-128"/>
            </a:endParaRPr>
          </a:p>
          <a:p>
            <a:pPr eaLnBrk="1" hangingPunct="1">
              <a:lnSpc>
                <a:spcPct val="90000"/>
              </a:lnSpc>
              <a:buFontTx/>
              <a:buNone/>
            </a:pPr>
            <a:r>
              <a:rPr lang="en-US" smtClean="0">
                <a:ea typeface="ＭＳ Ｐゴシック" pitchFamily="-65" charset="-128"/>
              </a:rPr>
              <a:t>	“Could one person from each table collect materials?”</a:t>
            </a:r>
          </a:p>
          <a:p>
            <a:pPr algn="ctr" eaLnBrk="1" hangingPunct="1">
              <a:lnSpc>
                <a:spcPct val="90000"/>
              </a:lnSpc>
              <a:buFontTx/>
              <a:buNone/>
            </a:pPr>
            <a:endParaRPr lang="en-US" smtClean="0">
              <a:ea typeface="ＭＳ Ｐゴシック" pitchFamily="-65" charset="-128"/>
            </a:endParaRPr>
          </a:p>
        </p:txBody>
      </p:sp>
      <p:sp>
        <p:nvSpPr>
          <p:cNvPr id="45059" name="Rectangle 3"/>
          <p:cNvSpPr>
            <a:spLocks noGrp="1" noChangeArrowheads="1"/>
          </p:cNvSpPr>
          <p:nvPr>
            <p:ph type="title"/>
          </p:nvPr>
        </p:nvSpPr>
        <p:spPr>
          <a:xfrm>
            <a:off x="304800" y="381000"/>
            <a:ext cx="7197634" cy="1143000"/>
          </a:xfrm>
          <a:noFill/>
        </p:spPr>
        <p:txBody>
          <a:bodyPr anchor="b"/>
          <a:lstStyle/>
          <a:p>
            <a:pPr eaLnBrk="1" hangingPunct="1"/>
            <a:r>
              <a:rPr lang="en-US" sz="4000" dirty="0" smtClean="0">
                <a:ea typeface="ＭＳ Ｐゴシック" pitchFamily="-65" charset="-128"/>
              </a:rPr>
              <a:t>Types of Observation Evidence</a:t>
            </a:r>
          </a:p>
        </p:txBody>
      </p:sp>
      <p:pic>
        <p:nvPicPr>
          <p:cNvPr id="4" name="Picture 3" descr="PPP_IEDUC_CLP_Dictionary_F.png"/>
          <p:cNvPicPr>
            <a:picLocks/>
          </p:cNvPicPr>
          <p:nvPr/>
        </p:nvPicPr>
        <p:blipFill>
          <a:blip r:embed="rId3"/>
          <a:stretch>
            <a:fillRect/>
          </a:stretch>
        </p:blipFill>
        <p:spPr>
          <a:xfrm>
            <a:off x="4686300" y="4038600"/>
            <a:ext cx="4457700" cy="23431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342" y="609600"/>
            <a:ext cx="1245292" cy="1066800"/>
          </a:xfrm>
          <a:prstGeom prst="rect">
            <a:avLst/>
          </a:prstGeom>
        </p:spPr>
      </p:pic>
      <p:sp>
        <p:nvSpPr>
          <p:cNvPr id="5" name="Date Placeholder 4"/>
          <p:cNvSpPr>
            <a:spLocks noGrp="1"/>
          </p:cNvSpPr>
          <p:nvPr>
            <p:ph type="dt" sz="half" idx="10"/>
          </p:nvPr>
        </p:nvSpPr>
        <p:spPr/>
        <p:txBody>
          <a:bodyPr/>
          <a:lstStyle/>
          <a:p>
            <a:r>
              <a:rPr lang="en-US" smtClean="0"/>
              <a:t>7/17/2013</a:t>
            </a:r>
            <a:endParaRPr lang="en-US"/>
          </a:p>
        </p:txBody>
      </p:sp>
      <p:sp>
        <p:nvSpPr>
          <p:cNvPr id="6" name="Footer Placeholder 5"/>
          <p:cNvSpPr>
            <a:spLocks noGrp="1"/>
          </p:cNvSpPr>
          <p:nvPr>
            <p:ph type="ftr" sz="quarter" idx="11"/>
          </p:nvPr>
        </p:nvSpPr>
        <p:spPr/>
        <p:txBody>
          <a:bodyPr/>
          <a:lstStyle/>
          <a:p>
            <a:r>
              <a:rPr lang="en-US" smtClean="0"/>
              <a:t>6</a:t>
            </a:r>
            <a:endParaRPr lang="en-US" dirty="0"/>
          </a:p>
        </p:txBody>
      </p:sp>
    </p:spTree>
    <p:extLst>
      <p:ext uri="{BB962C8B-B14F-4D97-AF65-F5344CB8AC3E}">
        <p14:creationId xmlns:p14="http://schemas.microsoft.com/office/powerpoint/2010/main" val="3228905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609600" y="1676400"/>
            <a:ext cx="8305800" cy="4114800"/>
          </a:xfrm>
        </p:spPr>
        <p:txBody>
          <a:bodyPr/>
          <a:lstStyle/>
          <a:p>
            <a:pPr marL="533400" indent="-533400" algn="ctr" eaLnBrk="1" hangingPunct="1">
              <a:lnSpc>
                <a:spcPct val="90000"/>
              </a:lnSpc>
              <a:buFontTx/>
              <a:buNone/>
            </a:pPr>
            <a:endParaRPr lang="en-US" sz="4000" dirty="0" smtClean="0">
              <a:latin typeface="Bookman Old Style" pitchFamily="18" charset="0"/>
              <a:ea typeface="ＭＳ Ｐゴシック" pitchFamily="-65" charset="-128"/>
            </a:endParaRPr>
          </a:p>
          <a:p>
            <a:pPr marL="533400" indent="-533400" eaLnBrk="1" hangingPunct="1">
              <a:lnSpc>
                <a:spcPct val="90000"/>
              </a:lnSpc>
              <a:buFont typeface="Wingdings" pitchFamily="2" charset="2"/>
              <a:buAutoNum type="arabicPeriod" startAt="2"/>
            </a:pPr>
            <a:r>
              <a:rPr lang="en-US" dirty="0" smtClean="0">
                <a:ea typeface="ＭＳ Ｐゴシック" pitchFamily="-65" charset="-128"/>
              </a:rPr>
              <a:t>Non-evaluative statements of observed teacher or student behavior:  </a:t>
            </a:r>
          </a:p>
          <a:p>
            <a:pPr marL="533400" indent="-533400" eaLnBrk="1" hangingPunct="1">
              <a:lnSpc>
                <a:spcPct val="90000"/>
              </a:lnSpc>
              <a:buFont typeface="Wingdings" pitchFamily="2" charset="2"/>
              <a:buNone/>
            </a:pPr>
            <a:r>
              <a:rPr lang="en-US" dirty="0" smtClean="0">
                <a:ea typeface="ＭＳ Ｐゴシック" pitchFamily="-65" charset="-128"/>
              </a:rPr>
              <a:t>	</a:t>
            </a:r>
          </a:p>
          <a:p>
            <a:pPr marL="533400" indent="-533400" eaLnBrk="1" hangingPunct="1">
              <a:lnSpc>
                <a:spcPct val="90000"/>
              </a:lnSpc>
              <a:buFont typeface="Wingdings" pitchFamily="2" charset="2"/>
              <a:buNone/>
            </a:pPr>
            <a:r>
              <a:rPr lang="en-US" dirty="0" smtClean="0">
                <a:ea typeface="ＭＳ Ｐゴシック" pitchFamily="-65" charset="-128"/>
              </a:rPr>
              <a:t>	The teacher stands by the door, greeting students as they enter.</a:t>
            </a:r>
          </a:p>
          <a:p>
            <a:pPr marL="533400" indent="-533400" eaLnBrk="1" hangingPunct="1">
              <a:lnSpc>
                <a:spcPct val="90000"/>
              </a:lnSpc>
              <a:buFont typeface="Wingdings" pitchFamily="2" charset="2"/>
              <a:buAutoNum type="arabicPeriod" startAt="2"/>
            </a:pPr>
            <a:endParaRPr lang="en-US" dirty="0" smtClean="0">
              <a:ea typeface="ＭＳ Ｐゴシック" pitchFamily="-65" charset="-128"/>
            </a:endParaRPr>
          </a:p>
          <a:p>
            <a:pPr marL="533400" indent="-533400" eaLnBrk="1" hangingPunct="1">
              <a:lnSpc>
                <a:spcPct val="90000"/>
              </a:lnSpc>
              <a:buFontTx/>
              <a:buNone/>
            </a:pPr>
            <a:endParaRPr lang="en-US" sz="4000" dirty="0" smtClean="0">
              <a:latin typeface="Bookman Old Style" pitchFamily="18" charset="0"/>
              <a:ea typeface="ＭＳ Ｐゴシック" pitchFamily="-65" charset="-128"/>
            </a:endParaRPr>
          </a:p>
        </p:txBody>
      </p:sp>
      <p:sp>
        <p:nvSpPr>
          <p:cNvPr id="46083" name="Rectangle 3"/>
          <p:cNvSpPr>
            <a:spLocks noGrp="1" noChangeArrowheads="1"/>
          </p:cNvSpPr>
          <p:nvPr>
            <p:ph type="title"/>
          </p:nvPr>
        </p:nvSpPr>
        <p:spPr>
          <a:xfrm>
            <a:off x="381000" y="457200"/>
            <a:ext cx="7086600" cy="1143000"/>
          </a:xfrm>
          <a:noFill/>
        </p:spPr>
        <p:txBody>
          <a:bodyPr anchor="b"/>
          <a:lstStyle/>
          <a:p>
            <a:pPr eaLnBrk="1" hangingPunct="1"/>
            <a:r>
              <a:rPr lang="en-US" sz="4000" dirty="0" smtClean="0">
                <a:ea typeface="ＭＳ Ｐゴシック" pitchFamily="-65" charset="-128"/>
              </a:rPr>
              <a:t>Types of Observation Evidence</a:t>
            </a:r>
          </a:p>
        </p:txBody>
      </p:sp>
      <p:pic>
        <p:nvPicPr>
          <p:cNvPr id="4" name="Picture 3" descr="PPP_IEDUC_CLP_StudentwithBook_c.png"/>
          <p:cNvPicPr>
            <a:picLocks/>
          </p:cNvPicPr>
          <p:nvPr/>
        </p:nvPicPr>
        <p:blipFill>
          <a:blip r:embed="rId3"/>
          <a:stretch>
            <a:fillRect/>
          </a:stretch>
        </p:blipFill>
        <p:spPr>
          <a:xfrm>
            <a:off x="5257800" y="4267200"/>
            <a:ext cx="2870200" cy="279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700" y="533400"/>
            <a:ext cx="990600" cy="848614"/>
          </a:xfrm>
          <a:prstGeom prst="rect">
            <a:avLst/>
          </a:prstGeom>
        </p:spPr>
      </p:pic>
      <p:sp>
        <p:nvSpPr>
          <p:cNvPr id="5" name="Date Placeholder 4"/>
          <p:cNvSpPr>
            <a:spLocks noGrp="1"/>
          </p:cNvSpPr>
          <p:nvPr>
            <p:ph type="dt" sz="half" idx="10"/>
          </p:nvPr>
        </p:nvSpPr>
        <p:spPr/>
        <p:txBody>
          <a:bodyPr/>
          <a:lstStyle/>
          <a:p>
            <a:r>
              <a:rPr lang="en-US" dirty="0" smtClean="0"/>
              <a:t>7/17/2013</a:t>
            </a:r>
            <a:endParaRPr lang="en-US" dirty="0"/>
          </a:p>
        </p:txBody>
      </p:sp>
      <p:sp>
        <p:nvSpPr>
          <p:cNvPr id="6" name="Footer Placeholder 5"/>
          <p:cNvSpPr>
            <a:spLocks noGrp="1"/>
          </p:cNvSpPr>
          <p:nvPr>
            <p:ph type="ftr" sz="quarter" idx="11"/>
          </p:nvPr>
        </p:nvSpPr>
        <p:spPr/>
        <p:txBody>
          <a:bodyPr/>
          <a:lstStyle/>
          <a:p>
            <a:r>
              <a:rPr lang="en-US" dirty="0" smtClean="0"/>
              <a:t>7</a:t>
            </a:r>
            <a:endParaRPr lang="en-US" dirty="0"/>
          </a:p>
        </p:txBody>
      </p:sp>
    </p:spTree>
    <p:extLst>
      <p:ext uri="{BB962C8B-B14F-4D97-AF65-F5344CB8AC3E}">
        <p14:creationId xmlns:p14="http://schemas.microsoft.com/office/powerpoint/2010/main" val="3873336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990600" y="1752600"/>
            <a:ext cx="5715000" cy="4114800"/>
          </a:xfrm>
        </p:spPr>
        <p:txBody>
          <a:bodyPr/>
          <a:lstStyle/>
          <a:p>
            <a:pPr marL="520700" indent="-520700" eaLnBrk="1" hangingPunct="1">
              <a:lnSpc>
                <a:spcPct val="90000"/>
              </a:lnSpc>
              <a:buFontTx/>
              <a:buNone/>
            </a:pPr>
            <a:r>
              <a:rPr lang="en-US" dirty="0" smtClean="0">
                <a:ea typeface="ＭＳ Ｐゴシック" pitchFamily="-65" charset="-128"/>
              </a:rPr>
              <a:t>3.  Numeric information about time, student participation, resource use, etc.:  </a:t>
            </a:r>
          </a:p>
          <a:p>
            <a:pPr marL="520700" indent="-520700" eaLnBrk="1" hangingPunct="1">
              <a:lnSpc>
                <a:spcPct val="90000"/>
              </a:lnSpc>
              <a:buFontTx/>
              <a:buNone/>
            </a:pPr>
            <a:endParaRPr lang="en-US" dirty="0" smtClean="0">
              <a:ea typeface="ＭＳ Ｐゴシック" pitchFamily="-65" charset="-128"/>
            </a:endParaRPr>
          </a:p>
          <a:p>
            <a:pPr marL="520700" indent="-520700" eaLnBrk="1" hangingPunct="1">
              <a:lnSpc>
                <a:spcPct val="90000"/>
              </a:lnSpc>
              <a:buFontTx/>
              <a:buNone/>
            </a:pPr>
            <a:r>
              <a:rPr lang="en-US" b="1" dirty="0" smtClean="0">
                <a:ea typeface="ＭＳ Ｐゴシック" pitchFamily="-65" charset="-128"/>
              </a:rPr>
              <a:t>    </a:t>
            </a:r>
            <a:r>
              <a:rPr lang="en-US" dirty="0" smtClean="0">
                <a:ea typeface="ＭＳ Ｐゴシック" pitchFamily="-65" charset="-128"/>
              </a:rPr>
              <a:t>Three of the 18 students offer nearly all of the comments during discussion.</a:t>
            </a:r>
          </a:p>
          <a:p>
            <a:pPr marL="520700" indent="-520700" eaLnBrk="1" hangingPunct="1">
              <a:lnSpc>
                <a:spcPct val="80000"/>
              </a:lnSpc>
              <a:buFontTx/>
              <a:buNone/>
            </a:pPr>
            <a:endParaRPr lang="en-US" dirty="0" smtClean="0">
              <a:ea typeface="ＭＳ Ｐゴシック" pitchFamily="-65" charset="-128"/>
            </a:endParaRPr>
          </a:p>
          <a:p>
            <a:pPr marL="520700" indent="-520700" eaLnBrk="1" hangingPunct="1">
              <a:lnSpc>
                <a:spcPct val="80000"/>
              </a:lnSpc>
              <a:buFontTx/>
              <a:buNone/>
            </a:pPr>
            <a:endParaRPr lang="en-US" sz="4400" dirty="0" smtClean="0">
              <a:ea typeface="ＭＳ Ｐゴシック" pitchFamily="-65" charset="-128"/>
            </a:endParaRPr>
          </a:p>
        </p:txBody>
      </p:sp>
      <p:sp>
        <p:nvSpPr>
          <p:cNvPr id="47107" name="Rectangle 3"/>
          <p:cNvSpPr>
            <a:spLocks noGrp="1" noChangeArrowheads="1"/>
          </p:cNvSpPr>
          <p:nvPr>
            <p:ph type="title"/>
          </p:nvPr>
        </p:nvSpPr>
        <p:spPr>
          <a:xfrm>
            <a:off x="381000" y="310802"/>
            <a:ext cx="7172497" cy="1143000"/>
          </a:xfrm>
          <a:noFill/>
        </p:spPr>
        <p:txBody>
          <a:bodyPr anchor="b"/>
          <a:lstStyle/>
          <a:p>
            <a:pPr eaLnBrk="1" hangingPunct="1"/>
            <a:r>
              <a:rPr lang="en-US" sz="4000" dirty="0" smtClean="0">
                <a:ea typeface="ＭＳ Ｐゴシック" pitchFamily="-65" charset="-128"/>
              </a:rPr>
              <a:t>Types of Observation Evidence</a:t>
            </a:r>
          </a:p>
        </p:txBody>
      </p:sp>
      <p:pic>
        <p:nvPicPr>
          <p:cNvPr id="1026" name="Picture 2" descr="C:\Users\Carolyn.Sloan\AppData\Local\Microsoft\Windows\Temporary Internet Files\Content.IE5\03YRDWYF\MC9000550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76600"/>
            <a:ext cx="2676697" cy="2777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95478"/>
            <a:ext cx="939086" cy="804484"/>
          </a:xfrm>
          <a:prstGeom prst="rect">
            <a:avLst/>
          </a:prstGeom>
        </p:spPr>
      </p:pic>
      <p:sp>
        <p:nvSpPr>
          <p:cNvPr id="4" name="Date Placeholder 3"/>
          <p:cNvSpPr>
            <a:spLocks noGrp="1"/>
          </p:cNvSpPr>
          <p:nvPr>
            <p:ph type="dt" sz="half" idx="10"/>
          </p:nvPr>
        </p:nvSpPr>
        <p:spPr/>
        <p:txBody>
          <a:bodyPr/>
          <a:lstStyle/>
          <a:p>
            <a:r>
              <a:rPr lang="en-US" smtClean="0"/>
              <a:t>7/17/2013</a:t>
            </a:r>
            <a:endParaRPr lang="en-US"/>
          </a:p>
        </p:txBody>
      </p:sp>
      <p:sp>
        <p:nvSpPr>
          <p:cNvPr id="5" name="Footer Placeholder 4"/>
          <p:cNvSpPr>
            <a:spLocks noGrp="1"/>
          </p:cNvSpPr>
          <p:nvPr>
            <p:ph type="ftr" sz="quarter" idx="11"/>
          </p:nvPr>
        </p:nvSpPr>
        <p:spPr/>
        <p:txBody>
          <a:bodyPr/>
          <a:lstStyle/>
          <a:p>
            <a:r>
              <a:rPr lang="en-US" dirty="0" smtClean="0"/>
              <a:t>8</a:t>
            </a:r>
            <a:endParaRPr lang="en-US" dirty="0"/>
          </a:p>
        </p:txBody>
      </p:sp>
    </p:spTree>
    <p:extLst>
      <p:ext uri="{BB962C8B-B14F-4D97-AF65-F5344CB8AC3E}">
        <p14:creationId xmlns:p14="http://schemas.microsoft.com/office/powerpoint/2010/main" val="1579553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914400" y="1828800"/>
            <a:ext cx="5562600" cy="4114800"/>
          </a:xfrm>
        </p:spPr>
        <p:txBody>
          <a:bodyPr/>
          <a:lstStyle/>
          <a:p>
            <a:pPr marL="533400" indent="-533400" eaLnBrk="1" hangingPunct="1">
              <a:buFont typeface="Wingdings" pitchFamily="2" charset="2"/>
              <a:buAutoNum type="arabicPeriod" startAt="4"/>
            </a:pPr>
            <a:r>
              <a:rPr lang="en-US" dirty="0" smtClean="0">
                <a:ea typeface="ＭＳ Ｐゴシック" pitchFamily="-65" charset="-128"/>
              </a:rPr>
              <a:t>An observed aspect of the environment:  </a:t>
            </a:r>
          </a:p>
          <a:p>
            <a:pPr marL="533400" indent="-533400" eaLnBrk="1" hangingPunct="1">
              <a:buFont typeface="Wingdings" pitchFamily="2" charset="2"/>
              <a:buNone/>
            </a:pPr>
            <a:endParaRPr lang="en-US" dirty="0" smtClean="0">
              <a:ea typeface="ＭＳ Ｐゴシック" pitchFamily="-65" charset="-128"/>
            </a:endParaRPr>
          </a:p>
          <a:p>
            <a:pPr marL="533400" indent="-533400" eaLnBrk="1" hangingPunct="1">
              <a:buFont typeface="Wingdings" pitchFamily="2" charset="2"/>
              <a:buNone/>
            </a:pPr>
            <a:r>
              <a:rPr lang="en-US" dirty="0" smtClean="0">
                <a:ea typeface="ＭＳ Ｐゴシック" pitchFamily="-65" charset="-128"/>
              </a:rPr>
              <a:t>	The assignment is on the board for students to do while roll is taken. </a:t>
            </a:r>
          </a:p>
          <a:p>
            <a:pPr marL="533400" indent="-533400" eaLnBrk="1" hangingPunct="1">
              <a:buFontTx/>
              <a:buNone/>
            </a:pPr>
            <a:endParaRPr lang="en-US" dirty="0" smtClean="0">
              <a:ea typeface="ＭＳ Ｐゴシック" pitchFamily="-65" charset="-128"/>
            </a:endParaRPr>
          </a:p>
        </p:txBody>
      </p:sp>
      <p:sp>
        <p:nvSpPr>
          <p:cNvPr id="48131" name="Rectangle 3"/>
          <p:cNvSpPr>
            <a:spLocks noGrp="1" noChangeArrowheads="1"/>
          </p:cNvSpPr>
          <p:nvPr>
            <p:ph type="title"/>
          </p:nvPr>
        </p:nvSpPr>
        <p:spPr>
          <a:xfrm>
            <a:off x="381000" y="304800"/>
            <a:ext cx="7162800" cy="1143000"/>
          </a:xfrm>
          <a:noFill/>
        </p:spPr>
        <p:txBody>
          <a:bodyPr anchor="b"/>
          <a:lstStyle/>
          <a:p>
            <a:pPr eaLnBrk="1" hangingPunct="1"/>
            <a:r>
              <a:rPr lang="en-US" sz="4000" dirty="0" smtClean="0">
                <a:ea typeface="ＭＳ Ｐゴシック" pitchFamily="-65" charset="-128"/>
              </a:rPr>
              <a:t>Types of Observation Evidence</a:t>
            </a:r>
          </a:p>
        </p:txBody>
      </p:sp>
      <p:pic>
        <p:nvPicPr>
          <p:cNvPr id="2050" name="Picture 2" descr="C:\Users\Carolyn.Sloan\AppData\Local\Microsoft\Windows\Temporary Internet Files\Content.IE5\UVAXSO7O\MC9003356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962400"/>
            <a:ext cx="3002733" cy="20745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4144" y="609600"/>
            <a:ext cx="990600" cy="848614"/>
          </a:xfrm>
          <a:prstGeom prst="rect">
            <a:avLst/>
          </a:prstGeom>
        </p:spPr>
      </p:pic>
      <p:sp>
        <p:nvSpPr>
          <p:cNvPr id="4" name="Date Placeholder 3"/>
          <p:cNvSpPr>
            <a:spLocks noGrp="1"/>
          </p:cNvSpPr>
          <p:nvPr>
            <p:ph type="dt" sz="half" idx="10"/>
          </p:nvPr>
        </p:nvSpPr>
        <p:spPr/>
        <p:txBody>
          <a:bodyPr/>
          <a:lstStyle/>
          <a:p>
            <a:r>
              <a:rPr lang="en-US" dirty="0" smtClean="0"/>
              <a:t>7/17/2013</a:t>
            </a:r>
            <a:endParaRPr lang="en-US" dirty="0"/>
          </a:p>
        </p:txBody>
      </p:sp>
      <p:sp>
        <p:nvSpPr>
          <p:cNvPr id="5" name="Footer Placeholder 4"/>
          <p:cNvSpPr>
            <a:spLocks noGrp="1"/>
          </p:cNvSpPr>
          <p:nvPr>
            <p:ph type="ftr" sz="quarter" idx="11"/>
          </p:nvPr>
        </p:nvSpPr>
        <p:spPr>
          <a:xfrm>
            <a:off x="3124200" y="6324600"/>
            <a:ext cx="2895600" cy="365125"/>
          </a:xfrm>
        </p:spPr>
        <p:txBody>
          <a:bodyPr/>
          <a:lstStyle/>
          <a:p>
            <a:r>
              <a:rPr lang="en-US" dirty="0"/>
              <a:t>9</a:t>
            </a:r>
          </a:p>
        </p:txBody>
      </p:sp>
    </p:spTree>
    <p:extLst>
      <p:ext uri="{BB962C8B-B14F-4D97-AF65-F5344CB8AC3E}">
        <p14:creationId xmlns:p14="http://schemas.microsoft.com/office/powerpoint/2010/main" val="1625834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E7234B5F6B7F4BBA599729601DEB8F" ma:contentTypeVersion="0" ma:contentTypeDescription="Create a new document." ma:contentTypeScope="" ma:versionID="45195fdc5d8f178a6db656a0f9f0fc83">
  <xsd:schema xmlns:xsd="http://www.w3.org/2001/XMLSchema" xmlns:xs="http://www.w3.org/2001/XMLSchema" xmlns:p="http://schemas.microsoft.com/office/2006/metadata/properties" xmlns:ns2="c8dce3bf-aab7-46ea-86a0-4846b14ceffa" targetNamespace="http://schemas.microsoft.com/office/2006/metadata/properties" ma:root="true" ma:fieldsID="ecbfa34bfcd8e8a12e69ad16eea28d44" ns2:_="">
    <xsd:import namespace="c8dce3bf-aab7-46ea-86a0-4846b14ceff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ce3bf-aab7-46ea-86a0-4846b14cef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8dce3bf-aab7-46ea-86a0-4846b14ceffa">IEANEA-315-38</_dlc_DocId>
    <_dlc_DocIdUrl xmlns="c8dce3bf-aab7-46ea-86a0-4846b14ceffa">
      <Url>https://moss.ieanea.org/site/pera-resources/_layouts/DocIdRedir.aspx?ID=IEANEA-315-38</Url>
      <Description>IEANEA-315-38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61C1AB-018C-4492-AADA-43C69C470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dce3bf-aab7-46ea-86a0-4846b14ce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B64A2E-393C-4146-A749-E41A6B16FB83}">
  <ds:schemaRefs>
    <ds:schemaRef ds:uri="http://purl.org/dc/terms/"/>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c8dce3bf-aab7-46ea-86a0-4846b14ceffa"/>
  </ds:schemaRefs>
</ds:datastoreItem>
</file>

<file path=customXml/itemProps3.xml><?xml version="1.0" encoding="utf-8"?>
<ds:datastoreItem xmlns:ds="http://schemas.openxmlformats.org/officeDocument/2006/customXml" ds:itemID="{3BB49881-94FF-4EB3-B734-3993D250A7DB}">
  <ds:schemaRefs>
    <ds:schemaRef ds:uri="http://schemas.microsoft.com/sharepoint/v3/contenttype/forms"/>
  </ds:schemaRefs>
</ds:datastoreItem>
</file>

<file path=customXml/itemProps4.xml><?xml version="1.0" encoding="utf-8"?>
<ds:datastoreItem xmlns:ds="http://schemas.openxmlformats.org/officeDocument/2006/customXml" ds:itemID="{7C40407A-16D1-4A0F-8E37-CFA90B64F2F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225</TotalTime>
  <Words>1678</Words>
  <Application>Microsoft Office PowerPoint</Application>
  <PresentationFormat>On-screen Show (4:3)</PresentationFormat>
  <Paragraphs>246</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Evidence</vt:lpstr>
      <vt:lpstr>PERA Training – What is Evidence?</vt:lpstr>
      <vt:lpstr>From the ITED Document: Chapter 2A, Appendix 5</vt:lpstr>
      <vt:lpstr>A Clear Definition of Practice</vt:lpstr>
      <vt:lpstr>Evidence of Teaching</vt:lpstr>
      <vt:lpstr>Types of Observation Evidence</vt:lpstr>
      <vt:lpstr>Types of Observation Evidence</vt:lpstr>
      <vt:lpstr>Types of Observation Evidence</vt:lpstr>
      <vt:lpstr>Types of Observation Evidence</vt:lpstr>
      <vt:lpstr>PowerPoint Presentation</vt:lpstr>
      <vt:lpstr>PowerPoint Presentation</vt:lpstr>
      <vt:lpstr>PowerPoint Presentation</vt:lpstr>
      <vt:lpstr>PowerPoint Presentation</vt:lpstr>
      <vt:lpstr>Evidence vs. Opinion</vt:lpstr>
      <vt:lpstr>Evidence or Opinion Activity</vt:lpstr>
      <vt:lpstr>Evidence or Opinion?</vt:lpstr>
      <vt:lpstr>Check Your Answers</vt:lpstr>
      <vt:lpstr>From the Legal Department:</vt:lpstr>
      <vt:lpstr>PowerPoint Presentation</vt:lpstr>
      <vt:lpstr>PowerPoint Presentation</vt:lpstr>
      <vt:lpstr>PowerPoint Presentation</vt:lpstr>
      <vt:lpstr>PowerPoint Presentation</vt:lpstr>
      <vt:lpstr>PowerPoint Presentation</vt:lpstr>
      <vt:lpstr>Evidence of Non-Observable Standards/Components</vt:lpstr>
      <vt:lpstr>Identifying Evidence Activity</vt:lpstr>
      <vt:lpstr>Evidence vs. Opinion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dc:title>
  <dc:creator>First.Last</dc:creator>
  <cp:lastModifiedBy>Julie.Resh-Jelliff</cp:lastModifiedBy>
  <cp:revision>23</cp:revision>
  <dcterms:created xsi:type="dcterms:W3CDTF">2013-06-06T00:49:41Z</dcterms:created>
  <dcterms:modified xsi:type="dcterms:W3CDTF">2013-08-27T19:42:39Z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fe59f35b-5646-4248-adbe-17a68db7ee9c</vt:lpwstr>
  </property>
  <property fmtid="{D5CDD505-2E9C-101B-9397-08002B2CF9AE}" pid="3" name="ContentTypeId">
    <vt:lpwstr>0x01010076E7234B5F6B7F4BBA599729601DEB8F</vt:lpwstr>
  </property>
</Properties>
</file>